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673" r:id="rId2"/>
    <p:sldMasterId id="2147483684" r:id="rId3"/>
    <p:sldMasterId id="2147483695" r:id="rId4"/>
    <p:sldMasterId id="2147483706" r:id="rId5"/>
    <p:sldMasterId id="2147483660" r:id="rId6"/>
  </p:sldMasterIdLst>
  <p:notesMasterIdLst>
    <p:notesMasterId r:id="rId45"/>
  </p:notesMasterIdLst>
  <p:sldIdLst>
    <p:sldId id="2134806538" r:id="rId7"/>
    <p:sldId id="2134806525" r:id="rId8"/>
    <p:sldId id="2134806509" r:id="rId9"/>
    <p:sldId id="2134806530" r:id="rId10"/>
    <p:sldId id="2134806524" r:id="rId11"/>
    <p:sldId id="2134806544" r:id="rId12"/>
    <p:sldId id="2134806545" r:id="rId13"/>
    <p:sldId id="2134806546" r:id="rId14"/>
    <p:sldId id="2134806547" r:id="rId15"/>
    <p:sldId id="2134806526" r:id="rId16"/>
    <p:sldId id="2134806540" r:id="rId17"/>
    <p:sldId id="269" r:id="rId18"/>
    <p:sldId id="2134806514" r:id="rId19"/>
    <p:sldId id="2134806528" r:id="rId20"/>
    <p:sldId id="2134806536" r:id="rId21"/>
    <p:sldId id="2134806527" r:id="rId22"/>
    <p:sldId id="2134806486" r:id="rId23"/>
    <p:sldId id="2134806537" r:id="rId24"/>
    <p:sldId id="2134806487" r:id="rId25"/>
    <p:sldId id="2134806488" r:id="rId26"/>
    <p:sldId id="2134806531" r:id="rId27"/>
    <p:sldId id="2134806515" r:id="rId28"/>
    <p:sldId id="2134806520" r:id="rId29"/>
    <p:sldId id="2134806548" r:id="rId30"/>
    <p:sldId id="2134806552" r:id="rId31"/>
    <p:sldId id="2134806532" r:id="rId32"/>
    <p:sldId id="2134806549" r:id="rId33"/>
    <p:sldId id="2134806550" r:id="rId34"/>
    <p:sldId id="2134806551" r:id="rId35"/>
    <p:sldId id="2134806553" r:id="rId36"/>
    <p:sldId id="2134806554" r:id="rId37"/>
    <p:sldId id="2134806541" r:id="rId38"/>
    <p:sldId id="261" r:id="rId39"/>
    <p:sldId id="2134806534" r:id="rId40"/>
    <p:sldId id="279" r:id="rId41"/>
    <p:sldId id="2134806496" r:id="rId42"/>
    <p:sldId id="280" r:id="rId43"/>
    <p:sldId id="258"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67676" autoAdjust="0"/>
  </p:normalViewPr>
  <p:slideViewPr>
    <p:cSldViewPr snapToGrid="0">
      <p:cViewPr varScale="1">
        <p:scale>
          <a:sx n="72" d="100"/>
          <a:sy n="72" d="100"/>
        </p:scale>
        <p:origin x="54" y="6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0.85399999999999998</c:v>
                </c:pt>
                <c:pt idx="1">
                  <c:v>0.84599999999999997</c:v>
                </c:pt>
                <c:pt idx="2">
                  <c:v>0.82899999999999996</c:v>
                </c:pt>
                <c:pt idx="3">
                  <c:v>0.79900000000000004</c:v>
                </c:pt>
                <c:pt idx="4">
                  <c:v>0.86099999999999999</c:v>
                </c:pt>
                <c:pt idx="5">
                  <c:v>0.878</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8.5999999999999993E-2</c:v>
                </c:pt>
                <c:pt idx="1">
                  <c:v>0.10199999999999999</c:v>
                </c:pt>
                <c:pt idx="2">
                  <c:v>0.114</c:v>
                </c:pt>
                <c:pt idx="3">
                  <c:v>9.2999999999999999E-2</c:v>
                </c:pt>
                <c:pt idx="4">
                  <c:v>8.3000000000000004E-2</c:v>
                </c:pt>
                <c:pt idx="5">
                  <c:v>6.7000000000000004E-2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j-lt"/>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0.06</c:v>
                </c:pt>
                <c:pt idx="1">
                  <c:v>5.1999999999999998E-2</c:v>
                </c:pt>
                <c:pt idx="2">
                  <c:v>5.7000000000000002E-2</c:v>
                </c:pt>
                <c:pt idx="3">
                  <c:v>0.107</c:v>
                </c:pt>
                <c:pt idx="4">
                  <c:v>5.6000000000000001E-2</c:v>
                </c:pt>
                <c:pt idx="5">
                  <c:v>5.6000000000000001E-2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Open Sans" panose="020B0606030504020204" pitchFamily="34" charset="0"/>
                <a:cs typeface="Open Sans" panose="020B0606030504020204" pitchFamily="34" charset="0"/>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mj-lt"/>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0.85099999999999998</c:v>
                </c:pt>
                <c:pt idx="1">
                  <c:v>0.84399999999999997</c:v>
                </c:pt>
                <c:pt idx="2">
                  <c:v>0.82399999999999995</c:v>
                </c:pt>
                <c:pt idx="3">
                  <c:v>0.8</c:v>
                </c:pt>
                <c:pt idx="4">
                  <c:v>0.86</c:v>
                </c:pt>
                <c:pt idx="5">
                  <c:v>0.879</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8.7800000000000003E-2</c:v>
                </c:pt>
                <c:pt idx="1">
                  <c:v>0.104</c:v>
                </c:pt>
                <c:pt idx="2">
                  <c:v>0.11600000000000001</c:v>
                </c:pt>
                <c:pt idx="3">
                  <c:v>9.4E-2</c:v>
                </c:pt>
                <c:pt idx="4">
                  <c:v>8.3000000000000004E-2</c:v>
                </c:pt>
                <c:pt idx="5">
                  <c:v>6.8000000000000005E-2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6.2E-2</c:v>
                </c:pt>
                <c:pt idx="1">
                  <c:v>5.0999999999999997E-2</c:v>
                </c:pt>
                <c:pt idx="2">
                  <c:v>5.8999999999999997E-2</c:v>
                </c:pt>
                <c:pt idx="3">
                  <c:v>0.105</c:v>
                </c:pt>
                <c:pt idx="4">
                  <c:v>5.6000000000000001E-2</c:v>
                </c:pt>
                <c:pt idx="5">
                  <c:v>5.2999999999999999E-2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0">
          <a:latin typeface="+mj-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0.85499999999999998</c:v>
                </c:pt>
                <c:pt idx="1">
                  <c:v>0.84799999999999998</c:v>
                </c:pt>
                <c:pt idx="2">
                  <c:v>0.82799999999999996</c:v>
                </c:pt>
                <c:pt idx="3">
                  <c:v>0.81100000000000005</c:v>
                </c:pt>
                <c:pt idx="4">
                  <c:v>0.86499999999999999</c:v>
                </c:pt>
                <c:pt idx="5">
                  <c:v>0.878</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8.6999999999999994E-2</c:v>
                </c:pt>
                <c:pt idx="1">
                  <c:v>0.104</c:v>
                </c:pt>
                <c:pt idx="2">
                  <c:v>0.115</c:v>
                </c:pt>
                <c:pt idx="3">
                  <c:v>9.1999999999999998E-2</c:v>
                </c:pt>
                <c:pt idx="4">
                  <c:v>8.2000000000000003E-2</c:v>
                </c:pt>
                <c:pt idx="5">
                  <c:v>6.9000000000000006E-2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5.8000000000000003E-2</c:v>
                </c:pt>
                <c:pt idx="1">
                  <c:v>4.8000000000000001E-2</c:v>
                </c:pt>
                <c:pt idx="2">
                  <c:v>5.6000000000000001E-2</c:v>
                </c:pt>
                <c:pt idx="3">
                  <c:v>9.6000000000000002E-2</c:v>
                </c:pt>
                <c:pt idx="4">
                  <c:v>5.0999999999999997E-2</c:v>
                </c:pt>
                <c:pt idx="5">
                  <c:v>5.1999999999999998E-2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latin typeface="+mj-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D87ACF-BD28-4F3B-A8B2-11AEE53F54F1}" type="datetimeFigureOut">
              <a:rPr lang="en-US" smtClean="0"/>
              <a:t>11/20/2025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16B136-8815-400F-8EE8-F4E53E445FF9}" type="slidenum">
              <a:rPr lang="en-US" smtClean="0"/>
              <a:t>‹#›</a:t>
            </a:fld>
            <a:endParaRPr lang="en-US"/>
          </a:p>
        </p:txBody>
      </p:sp>
    </p:spTree>
    <p:extLst>
      <p:ext uri="{BB962C8B-B14F-4D97-AF65-F5344CB8AC3E}">
        <p14:creationId xmlns:p14="http://schemas.microsoft.com/office/powerpoint/2010/main" val="3300478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4A9E2-B917-7972-12AB-6C5C4DC88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62630-C243-457C-788B-5460594D07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103DAB-D37D-FD5D-2AAB-365F4F6AD658}"/>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DDA4F353-3890-774A-3A75-35E99334B662}"/>
              </a:ext>
            </a:extLst>
          </p:cNvPr>
          <p:cNvSpPr>
            <a:spLocks noGrp="1"/>
          </p:cNvSpPr>
          <p:nvPr>
            <p:ph type="sldNum" sz="quarter" idx="5"/>
          </p:nvPr>
        </p:nvSpPr>
        <p:spPr/>
        <p:txBody>
          <a:bodyPr/>
          <a:lstStyle/>
          <a:p>
            <a:fld id="{1D16B136-8815-400F-8EE8-F4E53E445FF9}" type="slidenum">
              <a:rPr lang="en-US" smtClean="0"/>
              <a:t>1</a:t>
            </a:fld>
            <a:endParaRPr lang="en-US"/>
          </a:p>
        </p:txBody>
      </p:sp>
    </p:spTree>
    <p:extLst>
      <p:ext uri="{BB962C8B-B14F-4D97-AF65-F5344CB8AC3E}">
        <p14:creationId xmlns:p14="http://schemas.microsoft.com/office/powerpoint/2010/main" val="2734188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54FAB-19C1-2529-BF3D-2F4B0F747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4F885-9EC2-72A2-3070-1989883CE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2516E-F423-E556-5B83-2622AED18C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56842A-1B40-90F3-2188-4F45C1832C56}"/>
              </a:ext>
            </a:extLst>
          </p:cNvPr>
          <p:cNvSpPr>
            <a:spLocks noGrp="1"/>
          </p:cNvSpPr>
          <p:nvPr>
            <p:ph type="sldNum" sz="quarter" idx="5"/>
          </p:nvPr>
        </p:nvSpPr>
        <p:spPr/>
        <p:txBody>
          <a:bodyPr/>
          <a:lstStyle/>
          <a:p>
            <a:fld id="{1D16B136-8815-400F-8EE8-F4E53E445FF9}" type="slidenum">
              <a:rPr lang="en-US" smtClean="0"/>
              <a:t>10</a:t>
            </a:fld>
            <a:endParaRPr lang="en-US"/>
          </a:p>
        </p:txBody>
      </p:sp>
    </p:spTree>
    <p:extLst>
      <p:ext uri="{BB962C8B-B14F-4D97-AF65-F5344CB8AC3E}">
        <p14:creationId xmlns:p14="http://schemas.microsoft.com/office/powerpoint/2010/main" val="140209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928D1-7029-B7F4-E298-27EA2C43D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5973C-DA87-51EA-A8AA-D7A6872C63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540D7-4D48-778E-FD16-B7ADBB9D786B}"/>
              </a:ext>
            </a:extLst>
          </p:cNvPr>
          <p:cNvSpPr>
            <a:spLocks noGrp="1"/>
          </p:cNvSpPr>
          <p:nvPr>
            <p:ph type="body" idx="1"/>
          </p:nvPr>
        </p:nvSpPr>
        <p:spPr/>
        <p:txBody>
          <a:bodyPr/>
          <a:lstStyle/>
          <a:p>
            <a:pPr>
              <a:buSzPts val="1000"/>
              <a:tabLst>
                <a:tab pos="465887" algn="l"/>
              </a:tabLst>
            </a:pPr>
            <a:endParaRPr lang="en-US" sz="1200" dirty="0">
              <a:latin typeface="+mn-lt"/>
            </a:endParaRPr>
          </a:p>
        </p:txBody>
      </p:sp>
      <p:sp>
        <p:nvSpPr>
          <p:cNvPr id="4" name="Slide Number Placeholder 3">
            <a:extLst>
              <a:ext uri="{FF2B5EF4-FFF2-40B4-BE49-F238E27FC236}">
                <a16:creationId xmlns:a16="http://schemas.microsoft.com/office/drawing/2014/main" id="{805FFB8D-6B9F-D8DC-8D5D-7AD31F34B1D7}"/>
              </a:ext>
            </a:extLst>
          </p:cNvPr>
          <p:cNvSpPr>
            <a:spLocks noGrp="1"/>
          </p:cNvSpPr>
          <p:nvPr>
            <p:ph type="sldNum" sz="quarter" idx="5"/>
          </p:nvPr>
        </p:nvSpPr>
        <p:spPr/>
        <p:txBody>
          <a:bodyPr/>
          <a:lstStyle/>
          <a:p>
            <a:fld id="{1D16B136-8815-400F-8EE8-F4E53E445FF9}" type="slidenum">
              <a:rPr lang="en-US" smtClean="0"/>
              <a:t>11</a:t>
            </a:fld>
            <a:endParaRPr lang="en-US"/>
          </a:p>
        </p:txBody>
      </p:sp>
    </p:spTree>
    <p:extLst>
      <p:ext uri="{BB962C8B-B14F-4D97-AF65-F5344CB8AC3E}">
        <p14:creationId xmlns:p14="http://schemas.microsoft.com/office/powerpoint/2010/main" val="175702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16B136-8815-400F-8EE8-F4E53E445FF9}" type="slidenum">
              <a:rPr lang="en-US" smtClean="0"/>
              <a:t>12</a:t>
            </a:fld>
            <a:endParaRPr lang="en-US"/>
          </a:p>
        </p:txBody>
      </p:sp>
    </p:spTree>
    <p:extLst>
      <p:ext uri="{BB962C8B-B14F-4D97-AF65-F5344CB8AC3E}">
        <p14:creationId xmlns:p14="http://schemas.microsoft.com/office/powerpoint/2010/main" val="653509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26,000 Kansas families of incoming kindergarten students took the time to complete the ASQ this school year. That is 26,000 opportunities for educators to have a thoughtful, personalized conversation about an incoming kindergarten student’s strengths and needs. </a:t>
            </a:r>
          </a:p>
        </p:txBody>
      </p:sp>
      <p:sp>
        <p:nvSpPr>
          <p:cNvPr id="4" name="Slide Number Placeholder 3"/>
          <p:cNvSpPr>
            <a:spLocks noGrp="1"/>
          </p:cNvSpPr>
          <p:nvPr>
            <p:ph type="sldNum" sz="quarter" idx="5"/>
          </p:nvPr>
        </p:nvSpPr>
        <p:spPr/>
        <p:txBody>
          <a:bodyPr/>
          <a:lstStyle/>
          <a:p>
            <a:fld id="{1D16B136-8815-400F-8EE8-F4E53E445FF9}" type="slidenum">
              <a:rPr lang="en-US" smtClean="0"/>
              <a:t>13</a:t>
            </a:fld>
            <a:endParaRPr lang="en-US"/>
          </a:p>
        </p:txBody>
      </p:sp>
    </p:spTree>
    <p:extLst>
      <p:ext uri="{BB962C8B-B14F-4D97-AF65-F5344CB8AC3E}">
        <p14:creationId xmlns:p14="http://schemas.microsoft.com/office/powerpoint/2010/main" val="1596124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92E1C-3EC0-AB2E-9C3D-B4D4D3C30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DC096-17F9-9AE2-B3A2-B5632C062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817AA-E708-D3A7-7D2C-C4048440AC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DFAF36-20E8-A373-53F4-BF6406968D9B}"/>
              </a:ext>
            </a:extLst>
          </p:cNvPr>
          <p:cNvSpPr>
            <a:spLocks noGrp="1"/>
          </p:cNvSpPr>
          <p:nvPr>
            <p:ph type="sldNum" sz="quarter" idx="5"/>
          </p:nvPr>
        </p:nvSpPr>
        <p:spPr/>
        <p:txBody>
          <a:bodyPr/>
          <a:lstStyle/>
          <a:p>
            <a:fld id="{1D16B136-8815-400F-8EE8-F4E53E445FF9}" type="slidenum">
              <a:rPr lang="en-US" smtClean="0"/>
              <a:t>14</a:t>
            </a:fld>
            <a:endParaRPr lang="en-US"/>
          </a:p>
        </p:txBody>
      </p:sp>
    </p:spTree>
    <p:extLst>
      <p:ext uri="{BB962C8B-B14F-4D97-AF65-F5344CB8AC3E}">
        <p14:creationId xmlns:p14="http://schemas.microsoft.com/office/powerpoint/2010/main" val="824406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75D2F-7F39-56EC-6E27-693525385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1C820-F6C9-182B-176D-9F91A86F4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1AF620-B53D-9515-E3EB-8E62C01E977F}"/>
              </a:ext>
            </a:extLst>
          </p:cNvPr>
          <p:cNvSpPr>
            <a:spLocks noGrp="1"/>
          </p:cNvSpPr>
          <p:nvPr>
            <p:ph type="body" idx="1"/>
          </p:nvPr>
        </p:nvSpPr>
        <p:spPr/>
        <p:txBody>
          <a:bodyPr/>
          <a:lstStyle/>
          <a:p>
            <a:pPr fontAlgn="t"/>
            <a:r>
              <a:rPr lang="en-US" dirty="0"/>
              <a:t>ASQ-3 Only - </a:t>
            </a:r>
            <a:r>
              <a:rPr lang="en-US" sz="1200" b="0" i="0" kern="1200" dirty="0">
                <a:solidFill>
                  <a:schemeClr val="tx1"/>
                </a:solidFill>
                <a:effectLst/>
                <a:latin typeface="+mn-lt"/>
                <a:ea typeface="+mn-ea"/>
                <a:cs typeface="+mn-cs"/>
              </a:rPr>
              <a:t>1,457</a:t>
            </a:r>
          </a:p>
          <a:p>
            <a:br>
              <a:rPr lang="en-US" dirty="0"/>
            </a:br>
            <a:r>
              <a:rPr lang="en-US" dirty="0"/>
              <a:t>ASQ:SE-2 Only – 489</a:t>
            </a:r>
          </a:p>
          <a:p>
            <a:endParaRPr lang="en-US" dirty="0"/>
          </a:p>
          <a:p>
            <a:r>
              <a:rPr lang="en-US" dirty="0"/>
              <a:t>Altogether – more than 26,000 participated in at least one – 80% of Kansas kindergarten students</a:t>
            </a:r>
          </a:p>
        </p:txBody>
      </p:sp>
      <p:sp>
        <p:nvSpPr>
          <p:cNvPr id="4" name="Slide Number Placeholder 3">
            <a:extLst>
              <a:ext uri="{FF2B5EF4-FFF2-40B4-BE49-F238E27FC236}">
                <a16:creationId xmlns:a16="http://schemas.microsoft.com/office/drawing/2014/main" id="{D8941F7A-04CD-873F-153E-077AAACFEE43}"/>
              </a:ext>
            </a:extLst>
          </p:cNvPr>
          <p:cNvSpPr>
            <a:spLocks noGrp="1"/>
          </p:cNvSpPr>
          <p:nvPr>
            <p:ph type="sldNum" sz="quarter" idx="5"/>
          </p:nvPr>
        </p:nvSpPr>
        <p:spPr/>
        <p:txBody>
          <a:bodyPr/>
          <a:lstStyle/>
          <a:p>
            <a:fld id="{1D16B136-8815-400F-8EE8-F4E53E445FF9}" type="slidenum">
              <a:rPr lang="en-US" smtClean="0"/>
              <a:t>15</a:t>
            </a:fld>
            <a:endParaRPr lang="en-US"/>
          </a:p>
        </p:txBody>
      </p:sp>
    </p:spTree>
    <p:extLst>
      <p:ext uri="{BB962C8B-B14F-4D97-AF65-F5344CB8AC3E}">
        <p14:creationId xmlns:p14="http://schemas.microsoft.com/office/powerpoint/2010/main" val="90510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2944A-AD4A-19DB-A089-EABBE4330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5A799-15CF-087C-ACB6-BC7181BEA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1548A-75EF-D1D5-0CAD-67EC16015158}"/>
              </a:ext>
            </a:extLst>
          </p:cNvPr>
          <p:cNvSpPr>
            <a:spLocks noGrp="1"/>
          </p:cNvSpPr>
          <p:nvPr>
            <p:ph type="body" idx="1"/>
          </p:nvPr>
        </p:nvSpPr>
        <p:spPr/>
        <p:txBody>
          <a:bodyPr/>
          <a:lstStyle/>
          <a:p>
            <a:r>
              <a:rPr lang="en-US" dirty="0"/>
              <a:t>For example – I would be curious if there are big differences in participation rates at either the classroom level (for smaller districts) or the building level (for districts with more than one building)</a:t>
            </a:r>
          </a:p>
        </p:txBody>
      </p:sp>
      <p:sp>
        <p:nvSpPr>
          <p:cNvPr id="4" name="Slide Number Placeholder 3">
            <a:extLst>
              <a:ext uri="{FF2B5EF4-FFF2-40B4-BE49-F238E27FC236}">
                <a16:creationId xmlns:a16="http://schemas.microsoft.com/office/drawing/2014/main" id="{7D55542C-28C1-C96A-381B-93FE4CD6539D}"/>
              </a:ext>
            </a:extLst>
          </p:cNvPr>
          <p:cNvSpPr>
            <a:spLocks noGrp="1"/>
          </p:cNvSpPr>
          <p:nvPr>
            <p:ph type="sldNum" sz="quarter" idx="5"/>
          </p:nvPr>
        </p:nvSpPr>
        <p:spPr/>
        <p:txBody>
          <a:bodyPr/>
          <a:lstStyle/>
          <a:p>
            <a:fld id="{1D16B136-8815-400F-8EE8-F4E53E445FF9}" type="slidenum">
              <a:rPr lang="en-US" smtClean="0"/>
              <a:t>16</a:t>
            </a:fld>
            <a:endParaRPr lang="en-US"/>
          </a:p>
        </p:txBody>
      </p:sp>
    </p:spTree>
    <p:extLst>
      <p:ext uri="{BB962C8B-B14F-4D97-AF65-F5344CB8AC3E}">
        <p14:creationId xmlns:p14="http://schemas.microsoft.com/office/powerpoint/2010/main" val="169950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1A3AD-0D77-AF80-5204-8F1894AC2A2F}"/>
            </a:ext>
          </a:extLst>
        </p:cNvPr>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A2F7C7A-658C-ADA2-BA43-2E2FB99390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58E0F94E-9932-C1C5-E730-5A7CD164F9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25725866-EFC6-B8E0-5C62-A58A824705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17</a:t>
            </a:fld>
            <a:endParaRPr lang="en-US" altLang="en-US"/>
          </a:p>
        </p:txBody>
      </p:sp>
    </p:spTree>
    <p:extLst>
      <p:ext uri="{BB962C8B-B14F-4D97-AF65-F5344CB8AC3E}">
        <p14:creationId xmlns:p14="http://schemas.microsoft.com/office/powerpoint/2010/main" val="677351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CF05A-5082-C714-0B44-C2C7F4CCB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A34B2-5798-04DC-C34B-F1F1045AD0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78868-E8F4-C6A9-EF6C-9BFD2C4DD0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439BC0-1196-B12B-D1B3-9C1843C63672}"/>
              </a:ext>
            </a:extLst>
          </p:cNvPr>
          <p:cNvSpPr>
            <a:spLocks noGrp="1"/>
          </p:cNvSpPr>
          <p:nvPr>
            <p:ph type="sldNum" sz="quarter" idx="5"/>
          </p:nvPr>
        </p:nvSpPr>
        <p:spPr/>
        <p:txBody>
          <a:bodyPr/>
          <a:lstStyle/>
          <a:p>
            <a:fld id="{1D16B136-8815-400F-8EE8-F4E53E445FF9}" type="slidenum">
              <a:rPr lang="en-US" smtClean="0"/>
              <a:t>18</a:t>
            </a:fld>
            <a:endParaRPr lang="en-US"/>
          </a:p>
        </p:txBody>
      </p:sp>
    </p:spTree>
    <p:extLst>
      <p:ext uri="{BB962C8B-B14F-4D97-AF65-F5344CB8AC3E}">
        <p14:creationId xmlns:p14="http://schemas.microsoft.com/office/powerpoint/2010/main" val="1545146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D5F35-BC2E-F77F-8974-5FB7FAB0C15E}"/>
            </a:ext>
          </a:extLst>
        </p:cNvPr>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3EACB95-7488-9F18-C2C7-FD53DF5F93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27A125C-2E70-5B50-D0D6-49246E6C16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82B36647-40F3-B943-C78E-02990D65C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19</a:t>
            </a:fld>
            <a:endParaRPr lang="en-US" altLang="en-US"/>
          </a:p>
        </p:txBody>
      </p:sp>
    </p:spTree>
    <p:extLst>
      <p:ext uri="{BB962C8B-B14F-4D97-AF65-F5344CB8AC3E}">
        <p14:creationId xmlns:p14="http://schemas.microsoft.com/office/powerpoint/2010/main" val="159423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1A3D7-B606-FF54-656A-C9C454E4C9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877F5-986B-3E9B-79C4-8B7681FA12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8E9F8-A34E-971D-AB65-1E4476AC1E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EE9B2D-3AA7-10EA-051F-EE84DE95BC97}"/>
              </a:ext>
            </a:extLst>
          </p:cNvPr>
          <p:cNvSpPr>
            <a:spLocks noGrp="1"/>
          </p:cNvSpPr>
          <p:nvPr>
            <p:ph type="sldNum" sz="quarter" idx="5"/>
          </p:nvPr>
        </p:nvSpPr>
        <p:spPr/>
        <p:txBody>
          <a:bodyPr/>
          <a:lstStyle/>
          <a:p>
            <a:fld id="{1D16B136-8815-400F-8EE8-F4E53E445FF9}" type="slidenum">
              <a:rPr lang="en-US" smtClean="0"/>
              <a:t>2</a:t>
            </a:fld>
            <a:endParaRPr lang="en-US"/>
          </a:p>
        </p:txBody>
      </p:sp>
    </p:spTree>
    <p:extLst>
      <p:ext uri="{BB962C8B-B14F-4D97-AF65-F5344CB8AC3E}">
        <p14:creationId xmlns:p14="http://schemas.microsoft.com/office/powerpoint/2010/main" val="85998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19D31-DBF2-EF77-09D6-E6C6B57CA8CF}"/>
            </a:ext>
          </a:extLst>
        </p:cNvPr>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6BE52D4-FAB1-A637-46A6-E1DB9EDAFD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FD3D044-8053-32B0-FD45-5FA22869A6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A9F9EFCD-89B5-458C-0A95-2C9D5F64E9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20</a:t>
            </a:fld>
            <a:endParaRPr lang="en-US" altLang="en-US"/>
          </a:p>
        </p:txBody>
      </p:sp>
    </p:spTree>
    <p:extLst>
      <p:ext uri="{BB962C8B-B14F-4D97-AF65-F5344CB8AC3E}">
        <p14:creationId xmlns:p14="http://schemas.microsoft.com/office/powerpoint/2010/main" val="2006032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9E363-33E3-9A48-C8F9-FD3689068E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6FCD2-C04A-6836-1785-8354687E6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06C4B-75E9-E531-5C1D-8AF4EB29A7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D1CD92-789E-8934-26C7-352107E28CAE}"/>
              </a:ext>
            </a:extLst>
          </p:cNvPr>
          <p:cNvSpPr>
            <a:spLocks noGrp="1"/>
          </p:cNvSpPr>
          <p:nvPr>
            <p:ph type="sldNum" sz="quarter" idx="5"/>
          </p:nvPr>
        </p:nvSpPr>
        <p:spPr/>
        <p:txBody>
          <a:bodyPr/>
          <a:lstStyle/>
          <a:p>
            <a:fld id="{1D16B136-8815-400F-8EE8-F4E53E445FF9}" type="slidenum">
              <a:rPr lang="en-US" smtClean="0"/>
              <a:t>21</a:t>
            </a:fld>
            <a:endParaRPr lang="en-US"/>
          </a:p>
        </p:txBody>
      </p:sp>
    </p:spTree>
    <p:extLst>
      <p:ext uri="{BB962C8B-B14F-4D97-AF65-F5344CB8AC3E}">
        <p14:creationId xmlns:p14="http://schemas.microsoft.com/office/powerpoint/2010/main" val="3099707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E6D3A-792E-9837-50EA-DA2A0EE7D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AC303-DFE7-6C35-5E9C-AB58AF59C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00491-19F0-75AA-625A-7C40F52667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1D75B7-D20C-E306-B81D-A592CDF4EF8D}"/>
              </a:ext>
            </a:extLst>
          </p:cNvPr>
          <p:cNvSpPr>
            <a:spLocks noGrp="1"/>
          </p:cNvSpPr>
          <p:nvPr>
            <p:ph type="sldNum" sz="quarter" idx="10"/>
          </p:nvPr>
        </p:nvSpPr>
        <p:spPr/>
        <p:txBody>
          <a:bodyPr/>
          <a:lstStyle/>
          <a:p>
            <a:fld id="{B03B681A-0971-437A-97B1-44BF12E3167A}" type="slidenum">
              <a:rPr lang="en-US" smtClean="0"/>
              <a:t>22</a:t>
            </a:fld>
            <a:endParaRPr lang="en-US"/>
          </a:p>
        </p:txBody>
      </p:sp>
    </p:spTree>
    <p:extLst>
      <p:ext uri="{BB962C8B-B14F-4D97-AF65-F5344CB8AC3E}">
        <p14:creationId xmlns:p14="http://schemas.microsoft.com/office/powerpoint/2010/main" val="376075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29B8C-E330-AAEC-809B-446B81A550B2}"/>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7F659BD-5AC8-C286-4E08-62AF41D338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C2D19FB-D0C0-0826-D7A6-6FC41E998C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FB9483C8-8849-84D8-3E2E-C0EA6C94D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23</a:t>
            </a:fld>
            <a:endParaRPr lang="en-US" altLang="en-US" dirty="0"/>
          </a:p>
        </p:txBody>
      </p:sp>
    </p:spTree>
    <p:extLst>
      <p:ext uri="{BB962C8B-B14F-4D97-AF65-F5344CB8AC3E}">
        <p14:creationId xmlns:p14="http://schemas.microsoft.com/office/powerpoint/2010/main" val="3842709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C6C8E-70ED-6DD5-2D66-24DA17B9C1AE}"/>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E2D545A-AA83-AAC0-AC03-B8A2537353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1087B75D-C711-2119-4262-114ADD0053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092383AC-7137-A292-96CB-538ADED281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24</a:t>
            </a:fld>
            <a:endParaRPr lang="en-US" altLang="en-US" dirty="0"/>
          </a:p>
        </p:txBody>
      </p:sp>
    </p:spTree>
    <p:extLst>
      <p:ext uri="{BB962C8B-B14F-4D97-AF65-F5344CB8AC3E}">
        <p14:creationId xmlns:p14="http://schemas.microsoft.com/office/powerpoint/2010/main" val="395886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4F77-26AC-E31A-B8C9-3A0C164F5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2C3C8-C92E-B48F-D55E-A918C6A88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81256E-5077-9B69-647F-5C116E4116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575D84-1D08-DCEF-12C1-A83A53BCCC55}"/>
              </a:ext>
            </a:extLst>
          </p:cNvPr>
          <p:cNvSpPr>
            <a:spLocks noGrp="1"/>
          </p:cNvSpPr>
          <p:nvPr>
            <p:ph type="sldNum" sz="quarter" idx="5"/>
          </p:nvPr>
        </p:nvSpPr>
        <p:spPr/>
        <p:txBody>
          <a:bodyPr/>
          <a:lstStyle/>
          <a:p>
            <a:fld id="{1D16B136-8815-400F-8EE8-F4E53E445FF9}" type="slidenum">
              <a:rPr lang="en-US" smtClean="0"/>
              <a:t>25</a:t>
            </a:fld>
            <a:endParaRPr lang="en-US"/>
          </a:p>
        </p:txBody>
      </p:sp>
    </p:spTree>
    <p:extLst>
      <p:ext uri="{BB962C8B-B14F-4D97-AF65-F5344CB8AC3E}">
        <p14:creationId xmlns:p14="http://schemas.microsoft.com/office/powerpoint/2010/main" val="3391403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B93F3-809F-0471-00F3-3C492F05D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B7AE8-1A34-CFC4-4469-DC7613FDF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239FA1-F5F4-2633-0152-39E44E8B6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944F2F-8684-2FCE-E3AF-0561159B06CF}"/>
              </a:ext>
            </a:extLst>
          </p:cNvPr>
          <p:cNvSpPr>
            <a:spLocks noGrp="1"/>
          </p:cNvSpPr>
          <p:nvPr>
            <p:ph type="sldNum" sz="quarter" idx="5"/>
          </p:nvPr>
        </p:nvSpPr>
        <p:spPr/>
        <p:txBody>
          <a:bodyPr/>
          <a:lstStyle/>
          <a:p>
            <a:fld id="{1D16B136-8815-400F-8EE8-F4E53E445FF9}" type="slidenum">
              <a:rPr lang="en-US" smtClean="0"/>
              <a:t>26</a:t>
            </a:fld>
            <a:endParaRPr lang="en-US"/>
          </a:p>
        </p:txBody>
      </p:sp>
    </p:spTree>
    <p:extLst>
      <p:ext uri="{BB962C8B-B14F-4D97-AF65-F5344CB8AC3E}">
        <p14:creationId xmlns:p14="http://schemas.microsoft.com/office/powerpoint/2010/main" val="731877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6AE63-7D6D-3052-7C3A-F79CB4F75DFF}"/>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47AFDC0-1AED-772C-3920-A9DF4CE5D1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02BE0B1-A55C-BD99-1FD3-7B80CE5FF4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E18C0D19-1F98-3F3B-44CE-2A4D07907A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27</a:t>
            </a:fld>
            <a:endParaRPr lang="en-US" altLang="en-US" dirty="0"/>
          </a:p>
        </p:txBody>
      </p:sp>
    </p:spTree>
    <p:extLst>
      <p:ext uri="{BB962C8B-B14F-4D97-AF65-F5344CB8AC3E}">
        <p14:creationId xmlns:p14="http://schemas.microsoft.com/office/powerpoint/2010/main" val="3636733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AD034-BEF3-6936-63C1-1556C838B3A6}"/>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5208F81-3031-E3F6-8A60-202B936265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9A7DD541-33B5-47B3-4545-70FC6FB472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AC515A95-F7AB-1D12-3780-0CD7A1CBEF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28</a:t>
            </a:fld>
            <a:endParaRPr lang="en-US" altLang="en-US" dirty="0"/>
          </a:p>
        </p:txBody>
      </p:sp>
    </p:spTree>
    <p:extLst>
      <p:ext uri="{BB962C8B-B14F-4D97-AF65-F5344CB8AC3E}">
        <p14:creationId xmlns:p14="http://schemas.microsoft.com/office/powerpoint/2010/main" val="4104508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9C5F2-5F2B-A0D1-0D01-40285E54CC9F}"/>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D362E54-C86E-A76A-A851-5EE6B8AA02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92A5CF21-3119-009B-0D3D-F294DB56FE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DB714CAE-C1E1-0CF1-51D5-F5179226B6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29</a:t>
            </a:fld>
            <a:endParaRPr lang="en-US" altLang="en-US" dirty="0"/>
          </a:p>
        </p:txBody>
      </p:sp>
    </p:spTree>
    <p:extLst>
      <p:ext uri="{BB962C8B-B14F-4D97-AF65-F5344CB8AC3E}">
        <p14:creationId xmlns:p14="http://schemas.microsoft.com/office/powerpoint/2010/main" val="2909340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6DE96-8917-D361-CE4C-1A32339A6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0129E-0596-5DEB-20B6-4CCC4FCB8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A76C6-6568-EBB1-0097-127BE8EE2A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B2F4EB-9829-2DD1-5DBC-A5BABFAF22B7}"/>
              </a:ext>
            </a:extLst>
          </p:cNvPr>
          <p:cNvSpPr>
            <a:spLocks noGrp="1"/>
          </p:cNvSpPr>
          <p:nvPr>
            <p:ph type="sldNum" sz="quarter" idx="10"/>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1207312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0D2D-EFD9-FC58-E572-E3A31FED74EA}"/>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51D3D82-D0E5-9932-8C27-6BDFE0EDF9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22789107-F348-8D49-169A-E577198AE1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2F4C7FF2-1DAF-3D62-92D9-C793B61239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30</a:t>
            </a:fld>
            <a:endParaRPr lang="en-US" altLang="en-US" dirty="0"/>
          </a:p>
        </p:txBody>
      </p:sp>
    </p:spTree>
    <p:extLst>
      <p:ext uri="{BB962C8B-B14F-4D97-AF65-F5344CB8AC3E}">
        <p14:creationId xmlns:p14="http://schemas.microsoft.com/office/powerpoint/2010/main" val="452345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1CF70-B3B3-5393-8036-A1EE4DFE3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F2042-C307-CEF0-76C7-6D3E38452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1624-25E5-744A-8A00-1C3718F529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32F959-9E93-1864-2D98-FE3CE3492786}"/>
              </a:ext>
            </a:extLst>
          </p:cNvPr>
          <p:cNvSpPr>
            <a:spLocks noGrp="1"/>
          </p:cNvSpPr>
          <p:nvPr>
            <p:ph type="sldNum" sz="quarter" idx="5"/>
          </p:nvPr>
        </p:nvSpPr>
        <p:spPr/>
        <p:txBody>
          <a:bodyPr/>
          <a:lstStyle/>
          <a:p>
            <a:fld id="{1D16B136-8815-400F-8EE8-F4E53E445FF9}" type="slidenum">
              <a:rPr lang="en-US" smtClean="0"/>
              <a:t>31</a:t>
            </a:fld>
            <a:endParaRPr lang="en-US"/>
          </a:p>
        </p:txBody>
      </p:sp>
    </p:spTree>
    <p:extLst>
      <p:ext uri="{BB962C8B-B14F-4D97-AF65-F5344CB8AC3E}">
        <p14:creationId xmlns:p14="http://schemas.microsoft.com/office/powerpoint/2010/main" val="3990308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16B136-8815-400F-8EE8-F4E53E445FF9}" type="slidenum">
              <a:rPr lang="en-US" smtClean="0"/>
              <a:t>33</a:t>
            </a:fld>
            <a:endParaRPr lang="en-US"/>
          </a:p>
        </p:txBody>
      </p:sp>
    </p:spTree>
    <p:extLst>
      <p:ext uri="{BB962C8B-B14F-4D97-AF65-F5344CB8AC3E}">
        <p14:creationId xmlns:p14="http://schemas.microsoft.com/office/powerpoint/2010/main" val="216406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16B136-8815-400F-8EE8-F4E53E445FF9}" type="slidenum">
              <a:rPr lang="en-US" smtClean="0"/>
              <a:t>35</a:t>
            </a:fld>
            <a:endParaRPr lang="en-US"/>
          </a:p>
        </p:txBody>
      </p:sp>
    </p:spTree>
    <p:extLst>
      <p:ext uri="{BB962C8B-B14F-4D97-AF65-F5344CB8AC3E}">
        <p14:creationId xmlns:p14="http://schemas.microsoft.com/office/powerpoint/2010/main" val="1303953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CAD85-E981-C8A0-29B7-FE4283995FC4}"/>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DC0D94D-FEAD-B216-B35A-4E62415ED5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9659C89E-08E4-75F5-4177-B059268757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Natalie</a:t>
            </a:r>
          </a:p>
        </p:txBody>
      </p:sp>
      <p:sp>
        <p:nvSpPr>
          <p:cNvPr id="43012" name="Slide Number Placeholder 3">
            <a:extLst>
              <a:ext uri="{FF2B5EF4-FFF2-40B4-BE49-F238E27FC236}">
                <a16:creationId xmlns:a16="http://schemas.microsoft.com/office/drawing/2014/main" id="{35CCEF39-A116-75F1-730D-B84270B700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36</a:t>
            </a:fld>
            <a:endParaRPr lang="en-US" altLang="en-US" dirty="0"/>
          </a:p>
        </p:txBody>
      </p:sp>
    </p:spTree>
    <p:extLst>
      <p:ext uri="{BB962C8B-B14F-4D97-AF65-F5344CB8AC3E}">
        <p14:creationId xmlns:p14="http://schemas.microsoft.com/office/powerpoint/2010/main" val="1441192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16B136-8815-400F-8EE8-F4E53E445FF9}" type="slidenum">
              <a:rPr lang="en-US" smtClean="0"/>
              <a:t>37</a:t>
            </a:fld>
            <a:endParaRPr lang="en-US"/>
          </a:p>
        </p:txBody>
      </p:sp>
    </p:spTree>
    <p:extLst>
      <p:ext uri="{BB962C8B-B14F-4D97-AF65-F5344CB8AC3E}">
        <p14:creationId xmlns:p14="http://schemas.microsoft.com/office/powerpoint/2010/main" val="4005151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16B136-8815-400F-8EE8-F4E53E445FF9}" type="slidenum">
              <a:rPr lang="en-US" smtClean="0"/>
              <a:t>38</a:t>
            </a:fld>
            <a:endParaRPr lang="en-US"/>
          </a:p>
        </p:txBody>
      </p:sp>
    </p:spTree>
    <p:extLst>
      <p:ext uri="{BB962C8B-B14F-4D97-AF65-F5344CB8AC3E}">
        <p14:creationId xmlns:p14="http://schemas.microsoft.com/office/powerpoint/2010/main" val="72650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05355-3C9A-92C8-941B-E16425B2A2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16461-8411-D567-3150-6D495BC1D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76D914-E7AD-BB25-3A15-581A6DD5C9CE}"/>
              </a:ext>
            </a:extLst>
          </p:cNvPr>
          <p:cNvSpPr>
            <a:spLocks noGrp="1"/>
          </p:cNvSpPr>
          <p:nvPr>
            <p:ph type="body" idx="1"/>
          </p:nvPr>
        </p:nvSpPr>
        <p:spPr/>
        <p:txBody>
          <a:bodyPr/>
          <a:lstStyle/>
          <a:p>
            <a:pPr>
              <a:buSzPts val="1000"/>
              <a:tabLst>
                <a:tab pos="465887" algn="l"/>
              </a:tabLst>
            </a:pPr>
            <a:endParaRPr lang="en-US" sz="1200" dirty="0">
              <a:latin typeface="+mn-lt"/>
            </a:endParaRPr>
          </a:p>
        </p:txBody>
      </p:sp>
      <p:sp>
        <p:nvSpPr>
          <p:cNvPr id="4" name="Slide Number Placeholder 3">
            <a:extLst>
              <a:ext uri="{FF2B5EF4-FFF2-40B4-BE49-F238E27FC236}">
                <a16:creationId xmlns:a16="http://schemas.microsoft.com/office/drawing/2014/main" id="{6770E37F-3540-0D3E-9260-3E15F7646582}"/>
              </a:ext>
            </a:extLst>
          </p:cNvPr>
          <p:cNvSpPr>
            <a:spLocks noGrp="1"/>
          </p:cNvSpPr>
          <p:nvPr>
            <p:ph type="sldNum" sz="quarter" idx="5"/>
          </p:nvPr>
        </p:nvSpPr>
        <p:spPr/>
        <p:txBody>
          <a:bodyPr/>
          <a:lstStyle/>
          <a:p>
            <a:fld id="{1D16B136-8815-400F-8EE8-F4E53E445FF9}" type="slidenum">
              <a:rPr lang="en-US" smtClean="0"/>
              <a:t>4</a:t>
            </a:fld>
            <a:endParaRPr lang="en-US"/>
          </a:p>
        </p:txBody>
      </p:sp>
    </p:spTree>
    <p:extLst>
      <p:ext uri="{BB962C8B-B14F-4D97-AF65-F5344CB8AC3E}">
        <p14:creationId xmlns:p14="http://schemas.microsoft.com/office/powerpoint/2010/main" val="81989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E588D-D93D-7160-9172-E398AACF4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B4A90-FAFA-2162-D36D-3F30DB6D4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6D0B85-887D-27AC-1DBE-9EFBE57EFF1B}"/>
              </a:ext>
            </a:extLst>
          </p:cNvPr>
          <p:cNvSpPr>
            <a:spLocks noGrp="1"/>
          </p:cNvSpPr>
          <p:nvPr>
            <p:ph type="body" idx="1"/>
          </p:nvPr>
        </p:nvSpPr>
        <p:spPr/>
        <p:txBody>
          <a:bodyPr/>
          <a:lstStyle/>
          <a:p>
            <a:pPr>
              <a:buSzPts val="1000"/>
              <a:tabLst>
                <a:tab pos="465887" algn="l"/>
              </a:tabLst>
            </a:pPr>
            <a:endParaRPr lang="en-US" sz="1200" dirty="0">
              <a:latin typeface="+mn-lt"/>
            </a:endParaRPr>
          </a:p>
        </p:txBody>
      </p:sp>
      <p:sp>
        <p:nvSpPr>
          <p:cNvPr id="4" name="Slide Number Placeholder 3">
            <a:extLst>
              <a:ext uri="{FF2B5EF4-FFF2-40B4-BE49-F238E27FC236}">
                <a16:creationId xmlns:a16="http://schemas.microsoft.com/office/drawing/2014/main" id="{C6C82CD3-4F37-E85A-5EF2-69AC136FC7ED}"/>
              </a:ext>
            </a:extLst>
          </p:cNvPr>
          <p:cNvSpPr>
            <a:spLocks noGrp="1"/>
          </p:cNvSpPr>
          <p:nvPr>
            <p:ph type="sldNum" sz="quarter" idx="5"/>
          </p:nvPr>
        </p:nvSpPr>
        <p:spPr/>
        <p:txBody>
          <a:bodyPr/>
          <a:lstStyle/>
          <a:p>
            <a:fld id="{1D16B136-8815-400F-8EE8-F4E53E445FF9}" type="slidenum">
              <a:rPr lang="en-US" smtClean="0"/>
              <a:t>5</a:t>
            </a:fld>
            <a:endParaRPr lang="en-US"/>
          </a:p>
        </p:txBody>
      </p:sp>
    </p:spTree>
    <p:extLst>
      <p:ext uri="{BB962C8B-B14F-4D97-AF65-F5344CB8AC3E}">
        <p14:creationId xmlns:p14="http://schemas.microsoft.com/office/powerpoint/2010/main" val="1858710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128CF-5CBF-2BB9-388A-03CB5CB05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39878-A2F6-4ECC-EAB0-1C839AC14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A0903-8A4F-539F-4785-81FE77E762B6}"/>
              </a:ext>
            </a:extLst>
          </p:cNvPr>
          <p:cNvSpPr>
            <a:spLocks noGrp="1"/>
          </p:cNvSpPr>
          <p:nvPr>
            <p:ph type="body" idx="1"/>
          </p:nvPr>
        </p:nvSpPr>
        <p:spPr/>
        <p:txBody>
          <a:bodyPr/>
          <a:lstStyle/>
          <a:p>
            <a:pPr>
              <a:buSzPts val="1000"/>
              <a:tabLst>
                <a:tab pos="465887" algn="l"/>
              </a:tabLst>
            </a:pPr>
            <a:r>
              <a:rPr lang="en-US" sz="1200" dirty="0">
                <a:latin typeface="+mn-lt"/>
              </a:rPr>
              <a:t>1 Sara E. Rimm-Kaufman, Robert C. Pianta, and Martha J. Cox, “Teachers’ judgments of problems in the transition to kindergarten,” Early Childhood Research Quarterly 15, no. 2 (2000), https://doi.org/10.1016/S0885-2006(00)00049-1, https://www.sciencedirect.com/science/article/abs/pii/S0885200600000491?via%3Dihub.</a:t>
            </a:r>
          </a:p>
          <a:p>
            <a:pPr>
              <a:buSzPts val="1000"/>
              <a:tabLst>
                <a:tab pos="465887" algn="l"/>
              </a:tabLst>
            </a:pPr>
            <a:endParaRPr lang="en-US" sz="1200" dirty="0">
              <a:latin typeface="+mn-lt"/>
            </a:endParaRPr>
          </a:p>
          <a:p>
            <a:pPr>
              <a:buSzPts val="1000"/>
              <a:tabLst>
                <a:tab pos="465887" algn="l"/>
              </a:tabLst>
            </a:pPr>
            <a:r>
              <a:rPr lang="en-US" sz="1200" dirty="0">
                <a:latin typeface="+mn-lt"/>
              </a:rPr>
              <a:t>2 Michael H. Little, Lora Cohen-Vogel, and F. Chris Curran, “Facilitating the Transition to Kindergarten,” AERA Open 2, no. 3 (2016), </a:t>
            </a:r>
            <a:r>
              <a:rPr lang="en-US" sz="1200" b="0" i="0" kern="1200" dirty="0">
                <a:solidFill>
                  <a:schemeClr val="tx1"/>
                </a:solidFill>
                <a:effectLst/>
                <a:latin typeface="+mn-lt"/>
                <a:ea typeface="+mn-ea"/>
                <a:cs typeface="+mn-cs"/>
              </a:rPr>
              <a:t>https://doi.org/10.1177/2332858416655766</a:t>
            </a:r>
          </a:p>
          <a:p>
            <a:pPr>
              <a:buSzPts val="1000"/>
              <a:tabLst>
                <a:tab pos="465887" algn="l"/>
              </a:tabLst>
            </a:pPr>
            <a:endParaRPr lang="en-US" sz="1200" dirty="0">
              <a:latin typeface="+mn-lt"/>
            </a:endParaRPr>
          </a:p>
          <a:p>
            <a:pPr>
              <a:buSzPts val="1000"/>
              <a:tabLst>
                <a:tab pos="465887" algn="l"/>
              </a:tabLst>
            </a:pPr>
            <a:r>
              <a:rPr lang="en-US" sz="1200" dirty="0">
                <a:latin typeface="+mn-lt"/>
              </a:rPr>
              <a:t>3 Jennifer </a:t>
            </a:r>
            <a:r>
              <a:rPr lang="en-US" sz="1200" dirty="0" err="1">
                <a:latin typeface="+mn-lt"/>
              </a:rPr>
              <a:t>LoCasale</a:t>
            </a:r>
            <a:r>
              <a:rPr lang="en-US" sz="1200" dirty="0">
                <a:latin typeface="+mn-lt"/>
              </a:rPr>
              <a:t>-Crouch et al., “Pre-kindergarten teachers’ use of transition practices and children’s adjustment to kindergarten,” Early Childhood Research Quarterly 23, no. 1 (2007), https://doi.org/10.1016/j.ecresq.2007.06.001.</a:t>
            </a:r>
          </a:p>
          <a:p>
            <a:pPr>
              <a:buSzPts val="1000"/>
              <a:tabLst>
                <a:tab pos="465887" algn="l"/>
              </a:tabLst>
            </a:pPr>
            <a:endParaRPr lang="en-US" sz="1200" dirty="0">
              <a:latin typeface="+mn-lt"/>
            </a:endParaRPr>
          </a:p>
          <a:p>
            <a:pPr>
              <a:buSzPts val="1000"/>
              <a:tabLst>
                <a:tab pos="465887" algn="l"/>
              </a:tabLst>
            </a:pPr>
            <a:r>
              <a:rPr lang="en-US" sz="1200" dirty="0">
                <a:latin typeface="+mn-lt"/>
              </a:rPr>
              <a:t>4 Amy B. Schulting, Patrick S. Malone, and Kenneth A. Dodge, “The Effect of School-Based Kindergarten Transition Policies and Practices on Child Academic Outcomes,” Developmental Psychology 41, no. 6 (2005), https://pmc.ncbi.nlm.nih.gov/articles/PMC2757260/</a:t>
            </a:r>
          </a:p>
          <a:p>
            <a:pPr>
              <a:buSzPts val="1000"/>
              <a:tabLst>
                <a:tab pos="465887" algn="l"/>
              </a:tabLst>
            </a:pPr>
            <a:endParaRPr lang="en-US" sz="1200" dirty="0">
              <a:latin typeface="+mn-lt"/>
            </a:endParaRPr>
          </a:p>
          <a:p>
            <a:pPr>
              <a:buSzPts val="1000"/>
              <a:tabLst>
                <a:tab pos="465887" algn="l"/>
              </a:tabLst>
            </a:pPr>
            <a:r>
              <a:rPr lang="en-US" sz="1200" dirty="0">
                <a:latin typeface="+mn-lt"/>
              </a:rPr>
              <a:t>5 </a:t>
            </a:r>
            <a:r>
              <a:rPr lang="en-US" sz="1200" dirty="0" err="1">
                <a:latin typeface="+mn-lt"/>
              </a:rPr>
              <a:t>Annarilla</a:t>
            </a:r>
            <a:r>
              <a:rPr lang="en-US" sz="1200" dirty="0">
                <a:latin typeface="+mn-lt"/>
              </a:rPr>
              <a:t> </a:t>
            </a:r>
            <a:r>
              <a:rPr lang="en-US" sz="1200" dirty="0" err="1">
                <a:latin typeface="+mn-lt"/>
              </a:rPr>
              <a:t>Ahtola</a:t>
            </a:r>
            <a:r>
              <a:rPr lang="en-US" sz="1200" dirty="0">
                <a:latin typeface="+mn-lt"/>
              </a:rPr>
              <a:t> et al., “Transition to formal schooling: Do transition practices matter for academic performance?,” Early Childhood Research Quarterly 26, no. 3 (2011/07/01/ 2011), https://www.sciencedirect.com/science/article/</a:t>
            </a:r>
          </a:p>
          <a:p>
            <a:pPr>
              <a:buSzPts val="1000"/>
              <a:tabLst>
                <a:tab pos="465887" algn="l"/>
              </a:tabLst>
            </a:pPr>
            <a:r>
              <a:rPr lang="en-US" sz="1200" dirty="0" err="1">
                <a:latin typeface="+mn-lt"/>
              </a:rPr>
              <a:t>pii</a:t>
            </a:r>
            <a:r>
              <a:rPr lang="en-US" sz="1200" dirty="0">
                <a:latin typeface="+mn-lt"/>
              </a:rPr>
              <a:t>/S088520061000092X; Carey E. Cooper and Robert Crosnoe, “The Engagement in Schooling of Economically Disadvantaged Parents and Children,” Youth &amp; Society 38, no. 3 (2007), https://journals.sagepub.com/doi/abs/10.1177/0044118X06289999; Jennifer </a:t>
            </a:r>
            <a:r>
              <a:rPr lang="en-US" sz="1200" dirty="0" err="1">
                <a:latin typeface="+mn-lt"/>
              </a:rPr>
              <a:t>LoCasale</a:t>
            </a:r>
            <a:r>
              <a:rPr lang="en-US" sz="1200" dirty="0">
                <a:latin typeface="+mn-lt"/>
              </a:rPr>
              <a:t>-Crouch et al., “Prekindergarten teachers’ use of transition practices and children’s adjustment to kindergarten,” Early Childhood Research Quarterly 23 (03/01 2008), https://doi.org/10.1016/j.ecresq.2007.06.001, https://www.sciencedirect.com/science/article/abs/pii/S0885200607000403?via%3Dihub; Schulting, Malone, and Dodge, “The Effect of School Based Kindergarten Transition Policies and Practices on Child Academic Outcomes.”</a:t>
            </a:r>
          </a:p>
        </p:txBody>
      </p:sp>
      <p:sp>
        <p:nvSpPr>
          <p:cNvPr id="4" name="Slide Number Placeholder 3">
            <a:extLst>
              <a:ext uri="{FF2B5EF4-FFF2-40B4-BE49-F238E27FC236}">
                <a16:creationId xmlns:a16="http://schemas.microsoft.com/office/drawing/2014/main" id="{DA92FD64-7A3B-C848-B9B5-9F6F9B6648D1}"/>
              </a:ext>
            </a:extLst>
          </p:cNvPr>
          <p:cNvSpPr>
            <a:spLocks noGrp="1"/>
          </p:cNvSpPr>
          <p:nvPr>
            <p:ph type="sldNum" sz="quarter" idx="5"/>
          </p:nvPr>
        </p:nvSpPr>
        <p:spPr/>
        <p:txBody>
          <a:bodyPr/>
          <a:lstStyle/>
          <a:p>
            <a:fld id="{1D16B136-8815-400F-8EE8-F4E53E445FF9}" type="slidenum">
              <a:rPr lang="en-US" smtClean="0"/>
              <a:t>6</a:t>
            </a:fld>
            <a:endParaRPr lang="en-US"/>
          </a:p>
        </p:txBody>
      </p:sp>
    </p:spTree>
    <p:extLst>
      <p:ext uri="{BB962C8B-B14F-4D97-AF65-F5344CB8AC3E}">
        <p14:creationId xmlns:p14="http://schemas.microsoft.com/office/powerpoint/2010/main" val="2817212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82BF0-9A0C-6B0A-09F1-F6922C1FBF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EE048E-64E1-C394-6456-FB91E25B02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2E4E6-65F1-04DD-B1A5-5117DF70F758}"/>
              </a:ext>
            </a:extLst>
          </p:cNvPr>
          <p:cNvSpPr>
            <a:spLocks noGrp="1"/>
          </p:cNvSpPr>
          <p:nvPr>
            <p:ph type="body" idx="1"/>
          </p:nvPr>
        </p:nvSpPr>
        <p:spPr/>
        <p:txBody>
          <a:bodyPr/>
          <a:lstStyle/>
          <a:p>
            <a:r>
              <a:rPr lang="en-US" i="1" dirty="0">
                <a:effectLst/>
              </a:rPr>
              <a:t>Information regarding transition polices and practices was reported by kindergarten teachers in the fall of 1998. kindergarten teachers were asked to identify which of the following seven transition practices were implemented at their school to ease children’s transition to kindergarten: (a) information about the kindergarten program is phoned or sent home to parents, (b) preschoolers spend time in the kindergarten classrooms, (c) school days are shortened at the beginning of the school year, (d) parents and children visit kindergarten prior to the start of the school year, (e) teachers visit students’ homes at the beginning of the school year, (f) parents attend an orientation session prior to the school year, or (g) other transition activities are provided. We computed a score for each teacher by totaling the number of transition practices that were endorsed. Cronbach’s alpha coefficients indicated moderate internal consistency on this index (α = .44). This level of internal consistency is adequate for an index of this kind because implementation of all seven transition practices by one teacher is unlikely. Teachers were reporting transition practices primarily implemented at the school level; therefore, it was necessary to designate school transition scores as a school-level rather than a teacher-specific variable. Transition scores for each school were computed by averaging teacher-reported transition scores across all teachers at a particular school. For schools for which two or more teachers reported scores, the intraclass correlation was .93.</a:t>
            </a:r>
          </a:p>
          <a:p>
            <a:br>
              <a:rPr lang="en-US" dirty="0"/>
            </a:br>
            <a:endParaRPr lang="en-US" sz="1200" dirty="0">
              <a:latin typeface="+mn-lt"/>
            </a:endParaRPr>
          </a:p>
        </p:txBody>
      </p:sp>
      <p:sp>
        <p:nvSpPr>
          <p:cNvPr id="4" name="Slide Number Placeholder 3">
            <a:extLst>
              <a:ext uri="{FF2B5EF4-FFF2-40B4-BE49-F238E27FC236}">
                <a16:creationId xmlns:a16="http://schemas.microsoft.com/office/drawing/2014/main" id="{10E84643-1F93-2D18-ACEB-71FFE2777858}"/>
              </a:ext>
            </a:extLst>
          </p:cNvPr>
          <p:cNvSpPr>
            <a:spLocks noGrp="1"/>
          </p:cNvSpPr>
          <p:nvPr>
            <p:ph type="sldNum" sz="quarter" idx="5"/>
          </p:nvPr>
        </p:nvSpPr>
        <p:spPr/>
        <p:txBody>
          <a:bodyPr/>
          <a:lstStyle/>
          <a:p>
            <a:fld id="{1D16B136-8815-400F-8EE8-F4E53E445FF9}" type="slidenum">
              <a:rPr lang="en-US" smtClean="0"/>
              <a:t>7</a:t>
            </a:fld>
            <a:endParaRPr lang="en-US"/>
          </a:p>
        </p:txBody>
      </p:sp>
    </p:spTree>
    <p:extLst>
      <p:ext uri="{BB962C8B-B14F-4D97-AF65-F5344CB8AC3E}">
        <p14:creationId xmlns:p14="http://schemas.microsoft.com/office/powerpoint/2010/main" val="227709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1FE8C-1A48-F439-516F-60EC61D65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416A2-03AA-8E95-3E04-80E1DF9CCB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AB902-77CB-220C-E4B4-D055EE962DEF}"/>
              </a:ext>
            </a:extLst>
          </p:cNvPr>
          <p:cNvSpPr>
            <a:spLocks noGrp="1"/>
          </p:cNvSpPr>
          <p:nvPr>
            <p:ph type="body" idx="1"/>
          </p:nvPr>
        </p:nvSpPr>
        <p:spPr/>
        <p:txBody>
          <a:bodyPr/>
          <a:lstStyle/>
          <a:p>
            <a:pPr>
              <a:buSzPts val="1000"/>
              <a:tabLst>
                <a:tab pos="465887" algn="l"/>
              </a:tabLst>
            </a:pPr>
            <a:endParaRPr lang="en-US" sz="1200" dirty="0">
              <a:latin typeface="+mn-lt"/>
            </a:endParaRPr>
          </a:p>
        </p:txBody>
      </p:sp>
      <p:sp>
        <p:nvSpPr>
          <p:cNvPr id="4" name="Slide Number Placeholder 3">
            <a:extLst>
              <a:ext uri="{FF2B5EF4-FFF2-40B4-BE49-F238E27FC236}">
                <a16:creationId xmlns:a16="http://schemas.microsoft.com/office/drawing/2014/main" id="{4283E6E8-8349-3ABF-C6ED-0786268ACED7}"/>
              </a:ext>
            </a:extLst>
          </p:cNvPr>
          <p:cNvSpPr>
            <a:spLocks noGrp="1"/>
          </p:cNvSpPr>
          <p:nvPr>
            <p:ph type="sldNum" sz="quarter" idx="5"/>
          </p:nvPr>
        </p:nvSpPr>
        <p:spPr/>
        <p:txBody>
          <a:bodyPr/>
          <a:lstStyle/>
          <a:p>
            <a:fld id="{1D16B136-8815-400F-8EE8-F4E53E445FF9}" type="slidenum">
              <a:rPr lang="en-US" smtClean="0"/>
              <a:t>8</a:t>
            </a:fld>
            <a:endParaRPr lang="en-US"/>
          </a:p>
        </p:txBody>
      </p:sp>
    </p:spTree>
    <p:extLst>
      <p:ext uri="{BB962C8B-B14F-4D97-AF65-F5344CB8AC3E}">
        <p14:creationId xmlns:p14="http://schemas.microsoft.com/office/powerpoint/2010/main" val="1910028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9EE3B-BAAC-1532-BFE7-9A5E0BBDE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57501-5FC5-ADE4-66B3-F6F9B8E3B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3CC379-6ACB-3239-5E55-8D7B7B10A2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000"/>
              <a:buFontTx/>
              <a:buNone/>
              <a:tabLst>
                <a:tab pos="465887" algn="l"/>
              </a:tabLst>
              <a:defRPr/>
            </a:pPr>
            <a:r>
              <a:rPr lang="en-US" dirty="0"/>
              <a:t>In contrast, teacher-initiated parent involvement, as reported by teachers, was negatively associated with child outcomes… </a:t>
            </a:r>
            <a:r>
              <a:rPr lang="en-US" sz="900" kern="1200" dirty="0">
                <a:solidFill>
                  <a:schemeClr val="tx1"/>
                </a:solidFill>
                <a:latin typeface="+mn-lt"/>
                <a:ea typeface="+mn-ea"/>
                <a:cs typeface="+mn-cs"/>
              </a:rPr>
              <a:t>It is possible that teachers attempt to involve parents at school and encourage them to attend meetings and conferences about their child’s progress primarily after the child has displayed problems in school.</a:t>
            </a:r>
            <a:endParaRPr lang="en-US" dirty="0"/>
          </a:p>
          <a:p>
            <a:pPr>
              <a:buSzPts val="1000"/>
              <a:tabLst>
                <a:tab pos="465887" algn="l"/>
              </a:tabLst>
            </a:pPr>
            <a:endParaRPr lang="en-US" sz="1200" dirty="0">
              <a:latin typeface="+mn-lt"/>
            </a:endParaRPr>
          </a:p>
        </p:txBody>
      </p:sp>
      <p:sp>
        <p:nvSpPr>
          <p:cNvPr id="4" name="Slide Number Placeholder 3">
            <a:extLst>
              <a:ext uri="{FF2B5EF4-FFF2-40B4-BE49-F238E27FC236}">
                <a16:creationId xmlns:a16="http://schemas.microsoft.com/office/drawing/2014/main" id="{CDF33C0C-2142-64B3-18BA-112BA1DA4EC6}"/>
              </a:ext>
            </a:extLst>
          </p:cNvPr>
          <p:cNvSpPr>
            <a:spLocks noGrp="1"/>
          </p:cNvSpPr>
          <p:nvPr>
            <p:ph type="sldNum" sz="quarter" idx="5"/>
          </p:nvPr>
        </p:nvSpPr>
        <p:spPr/>
        <p:txBody>
          <a:bodyPr/>
          <a:lstStyle/>
          <a:p>
            <a:fld id="{1D16B136-8815-400F-8EE8-F4E53E445FF9}" type="slidenum">
              <a:rPr lang="en-US" smtClean="0"/>
              <a:t>9</a:t>
            </a:fld>
            <a:endParaRPr lang="en-US"/>
          </a:p>
        </p:txBody>
      </p:sp>
    </p:spTree>
    <p:extLst>
      <p:ext uri="{BB962C8B-B14F-4D97-AF65-F5344CB8AC3E}">
        <p14:creationId xmlns:p14="http://schemas.microsoft.com/office/powerpoint/2010/main" val="2655473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022384F-0FBF-4F16-A16B-2430B9D21DA0}"/>
              </a:ext>
            </a:extLst>
          </p:cNvPr>
          <p:cNvGrpSpPr/>
          <p:nvPr/>
        </p:nvGrpSpPr>
        <p:grpSpPr>
          <a:xfrm>
            <a:off x="5985876" y="-21905"/>
            <a:ext cx="12412248" cy="11818936"/>
            <a:chOff x="7543801" y="1723395"/>
            <a:chExt cx="4630135" cy="4408812"/>
          </a:xfrm>
        </p:grpSpPr>
        <p:sp>
          <p:nvSpPr>
            <p:cNvPr id="23" name="Freeform: Shape 22">
              <a:extLst>
                <a:ext uri="{FF2B5EF4-FFF2-40B4-BE49-F238E27FC236}">
                  <a16:creationId xmlns:a16="http://schemas.microsoft.com/office/drawing/2014/main" id="{33CE8D37-BEE8-DA24-54F7-40409478BD4E}"/>
                </a:ext>
              </a:extLst>
            </p:cNvPr>
            <p:cNvSpPr/>
            <p:nvPr/>
          </p:nvSpPr>
          <p:spPr>
            <a:xfrm>
              <a:off x="7543801" y="3813690"/>
              <a:ext cx="2313339" cy="255883"/>
            </a:xfrm>
            <a:custGeom>
              <a:avLst/>
              <a:gdLst>
                <a:gd name="connsiteX0" fmla="*/ 0 w 2313339"/>
                <a:gd name="connsiteY0" fmla="*/ 122755 h 255883"/>
                <a:gd name="connsiteX1" fmla="*/ 1941614 w 2313339"/>
                <a:gd name="connsiteY1" fmla="*/ 255884 h 255883"/>
                <a:gd name="connsiteX2" fmla="*/ 2313339 w 2313339"/>
                <a:gd name="connsiteY2" fmla="*/ 117568 h 255883"/>
                <a:gd name="connsiteX3" fmla="*/ 1932970 w 2313339"/>
                <a:gd name="connsiteY3" fmla="*/ 0 h 255883"/>
                <a:gd name="connsiteX4" fmla="*/ 0 w 2313339"/>
                <a:gd name="connsiteY4" fmla="*/ 122755 h 25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39" h="255883">
                  <a:moveTo>
                    <a:pt x="0" y="122755"/>
                  </a:moveTo>
                  <a:lnTo>
                    <a:pt x="1941614" y="255884"/>
                  </a:lnTo>
                  <a:lnTo>
                    <a:pt x="2313339" y="117568"/>
                  </a:lnTo>
                  <a:lnTo>
                    <a:pt x="1932970" y="0"/>
                  </a:lnTo>
                  <a:lnTo>
                    <a:pt x="0" y="122755"/>
                  </a:lnTo>
                  <a:close/>
                </a:path>
              </a:pathLst>
            </a:custGeom>
            <a:solidFill>
              <a:srgbClr val="FFA400"/>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1CBB787-09AC-4E6F-472D-E167AAC989E4}"/>
                </a:ext>
              </a:extLst>
            </p:cNvPr>
            <p:cNvSpPr/>
            <p:nvPr/>
          </p:nvSpPr>
          <p:spPr>
            <a:xfrm>
              <a:off x="7991599" y="3931259"/>
              <a:ext cx="1865540" cy="1364138"/>
            </a:xfrm>
            <a:custGeom>
              <a:avLst/>
              <a:gdLst>
                <a:gd name="connsiteX0" fmla="*/ 1865540 w 1865540"/>
                <a:gd name="connsiteY0" fmla="*/ 0 h 1364138"/>
                <a:gd name="connsiteX1" fmla="*/ 1645963 w 1865540"/>
                <a:gd name="connsiteY1" fmla="*/ 330229 h 1364138"/>
                <a:gd name="connsiteX2" fmla="*/ 0 w 1865540"/>
                <a:gd name="connsiteY2" fmla="*/ 1364139 h 1364138"/>
                <a:gd name="connsiteX3" fmla="*/ 1488629 w 1865540"/>
                <a:gd name="connsiteY3" fmla="*/ 138316 h 1364138"/>
                <a:gd name="connsiteX4" fmla="*/ 1865540 w 1865540"/>
                <a:gd name="connsiteY4" fmla="*/ 0 h 136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540" h="1364138">
                  <a:moveTo>
                    <a:pt x="1865540" y="0"/>
                  </a:moveTo>
                  <a:lnTo>
                    <a:pt x="1645963" y="330229"/>
                  </a:lnTo>
                  <a:lnTo>
                    <a:pt x="0" y="1364139"/>
                  </a:lnTo>
                  <a:lnTo>
                    <a:pt x="1488629" y="138316"/>
                  </a:lnTo>
                  <a:lnTo>
                    <a:pt x="1865540" y="0"/>
                  </a:lnTo>
                  <a:close/>
                </a:path>
              </a:pathLst>
            </a:custGeom>
            <a:solidFill>
              <a:srgbClr val="CC3333"/>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AECD65D-07EB-F02E-2DD6-18A51E3CD77C}"/>
                </a:ext>
              </a:extLst>
            </p:cNvPr>
            <p:cNvSpPr/>
            <p:nvPr/>
          </p:nvSpPr>
          <p:spPr>
            <a:xfrm>
              <a:off x="9151727" y="3932988"/>
              <a:ext cx="724431" cy="2199219"/>
            </a:xfrm>
            <a:custGeom>
              <a:avLst/>
              <a:gdLst>
                <a:gd name="connsiteX0" fmla="*/ 485836 w 724431"/>
                <a:gd name="connsiteY0" fmla="*/ 326771 h 2199219"/>
                <a:gd name="connsiteX1" fmla="*/ 0 w 724431"/>
                <a:gd name="connsiteY1" fmla="*/ 2199220 h 2199219"/>
                <a:gd name="connsiteX2" fmla="*/ 724431 w 724431"/>
                <a:gd name="connsiteY2" fmla="*/ 382097 h 2199219"/>
                <a:gd name="connsiteX3" fmla="*/ 705413 w 724431"/>
                <a:gd name="connsiteY3" fmla="*/ 0 h 2199219"/>
                <a:gd name="connsiteX4" fmla="*/ 485836 w 724431"/>
                <a:gd name="connsiteY4" fmla="*/ 326771 h 219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431" h="2199219">
                  <a:moveTo>
                    <a:pt x="485836" y="326771"/>
                  </a:moveTo>
                  <a:lnTo>
                    <a:pt x="0" y="2199220"/>
                  </a:lnTo>
                  <a:lnTo>
                    <a:pt x="724431" y="382097"/>
                  </a:lnTo>
                  <a:lnTo>
                    <a:pt x="705413" y="0"/>
                  </a:lnTo>
                  <a:lnTo>
                    <a:pt x="485836" y="326771"/>
                  </a:lnTo>
                  <a:close/>
                </a:path>
              </a:pathLst>
            </a:custGeom>
            <a:solidFill>
              <a:srgbClr val="DE7A7A"/>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CBE3F3A-79C3-E179-EFDC-41CA1AB0D1EB}"/>
                </a:ext>
              </a:extLst>
            </p:cNvPr>
            <p:cNvSpPr/>
            <p:nvPr/>
          </p:nvSpPr>
          <p:spPr>
            <a:xfrm>
              <a:off x="9857140" y="3929530"/>
              <a:ext cx="726160" cy="2197490"/>
            </a:xfrm>
            <a:custGeom>
              <a:avLst/>
              <a:gdLst>
                <a:gd name="connsiteX0" fmla="*/ 19018 w 726160"/>
                <a:gd name="connsiteY0" fmla="*/ 382097 h 2197490"/>
                <a:gd name="connsiteX1" fmla="*/ 726160 w 726160"/>
                <a:gd name="connsiteY1" fmla="*/ 2197491 h 2197490"/>
                <a:gd name="connsiteX2" fmla="*/ 250698 w 726160"/>
                <a:gd name="connsiteY2" fmla="*/ 311210 h 2197490"/>
                <a:gd name="connsiteX3" fmla="*/ 0 w 726160"/>
                <a:gd name="connsiteY3" fmla="*/ 0 h 2197490"/>
                <a:gd name="connsiteX4" fmla="*/ 19018 w 726160"/>
                <a:gd name="connsiteY4" fmla="*/ 382097 h 219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60" h="2197490">
                  <a:moveTo>
                    <a:pt x="19018" y="382097"/>
                  </a:moveTo>
                  <a:lnTo>
                    <a:pt x="726160" y="2197491"/>
                  </a:lnTo>
                  <a:lnTo>
                    <a:pt x="250698" y="311210"/>
                  </a:lnTo>
                  <a:lnTo>
                    <a:pt x="0" y="0"/>
                  </a:lnTo>
                  <a:lnTo>
                    <a:pt x="19018" y="382097"/>
                  </a:lnTo>
                  <a:close/>
                </a:path>
              </a:pathLst>
            </a:custGeom>
            <a:solidFill>
              <a:srgbClr val="DB1E34"/>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FC49B02-57A3-A3D3-5CC9-5D53FA08A911}"/>
                </a:ext>
              </a:extLst>
            </p:cNvPr>
            <p:cNvSpPr/>
            <p:nvPr/>
          </p:nvSpPr>
          <p:spPr>
            <a:xfrm>
              <a:off x="9857140" y="3931259"/>
              <a:ext cx="1879371" cy="1350307"/>
            </a:xfrm>
            <a:custGeom>
              <a:avLst/>
              <a:gdLst>
                <a:gd name="connsiteX0" fmla="*/ 0 w 1879371"/>
                <a:gd name="connsiteY0" fmla="*/ 0 h 1350307"/>
                <a:gd name="connsiteX1" fmla="*/ 387285 w 1879371"/>
                <a:gd name="connsiteY1" fmla="*/ 103737 h 1350307"/>
                <a:gd name="connsiteX2" fmla="*/ 1879372 w 1879371"/>
                <a:gd name="connsiteY2" fmla="*/ 1350307 h 1350307"/>
                <a:gd name="connsiteX3" fmla="*/ 247240 w 1879371"/>
                <a:gd name="connsiteY3" fmla="*/ 306023 h 1350307"/>
                <a:gd name="connsiteX4" fmla="*/ 0 w 1879371"/>
                <a:gd name="connsiteY4" fmla="*/ 0 h 135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71" h="1350307">
                  <a:moveTo>
                    <a:pt x="0" y="0"/>
                  </a:moveTo>
                  <a:lnTo>
                    <a:pt x="387285" y="103737"/>
                  </a:lnTo>
                  <a:lnTo>
                    <a:pt x="1879372" y="1350307"/>
                  </a:lnTo>
                  <a:lnTo>
                    <a:pt x="247240" y="306023"/>
                  </a:lnTo>
                  <a:lnTo>
                    <a:pt x="0" y="0"/>
                  </a:lnTo>
                  <a:close/>
                </a:path>
              </a:pathLst>
            </a:custGeom>
            <a:solidFill>
              <a:srgbClr val="E76D7B"/>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A9DFAF-6298-E37D-2E60-D7E0C46E1A9E}"/>
                </a:ext>
              </a:extLst>
            </p:cNvPr>
            <p:cNvSpPr/>
            <p:nvPr/>
          </p:nvSpPr>
          <p:spPr>
            <a:xfrm>
              <a:off x="9853682" y="3787756"/>
              <a:ext cx="2320254" cy="247239"/>
            </a:xfrm>
            <a:custGeom>
              <a:avLst/>
              <a:gdLst>
                <a:gd name="connsiteX0" fmla="*/ 0 w 2320254"/>
                <a:gd name="connsiteY0" fmla="*/ 141774 h 247239"/>
                <a:gd name="connsiteX1" fmla="*/ 392472 w 2320254"/>
                <a:gd name="connsiteY1" fmla="*/ 247239 h 247239"/>
                <a:gd name="connsiteX2" fmla="*/ 2320255 w 2320254"/>
                <a:gd name="connsiteY2" fmla="*/ 131400 h 247239"/>
                <a:gd name="connsiteX3" fmla="*/ 380370 w 2320254"/>
                <a:gd name="connsiteY3" fmla="*/ 0 h 247239"/>
                <a:gd name="connsiteX4" fmla="*/ 0 w 2320254"/>
                <a:gd name="connsiteY4" fmla="*/ 141774 h 2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254" h="247239">
                  <a:moveTo>
                    <a:pt x="0" y="141774"/>
                  </a:moveTo>
                  <a:lnTo>
                    <a:pt x="392472" y="247239"/>
                  </a:lnTo>
                  <a:lnTo>
                    <a:pt x="2320255" y="131400"/>
                  </a:lnTo>
                  <a:lnTo>
                    <a:pt x="380370" y="0"/>
                  </a:lnTo>
                  <a:lnTo>
                    <a:pt x="0" y="141774"/>
                  </a:lnTo>
                  <a:close/>
                </a:path>
              </a:pathLst>
            </a:custGeom>
            <a:solidFill>
              <a:srgbClr val="FFA400"/>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756D000-7A02-717A-B06D-3A7F630EDB57}"/>
                </a:ext>
              </a:extLst>
            </p:cNvPr>
            <p:cNvSpPr/>
            <p:nvPr/>
          </p:nvSpPr>
          <p:spPr>
            <a:xfrm>
              <a:off x="9855411" y="2560204"/>
              <a:ext cx="1870727" cy="1369325"/>
            </a:xfrm>
            <a:custGeom>
              <a:avLst/>
              <a:gdLst>
                <a:gd name="connsiteX0" fmla="*/ 0 w 1870727"/>
                <a:gd name="connsiteY0" fmla="*/ 1369325 h 1369325"/>
                <a:gd name="connsiteX1" fmla="*/ 221306 w 1870727"/>
                <a:gd name="connsiteY1" fmla="*/ 1049470 h 1369325"/>
                <a:gd name="connsiteX2" fmla="*/ 1870727 w 1870727"/>
                <a:gd name="connsiteY2" fmla="*/ 0 h 1369325"/>
                <a:gd name="connsiteX3" fmla="*/ 376912 w 1870727"/>
                <a:gd name="connsiteY3" fmla="*/ 1227552 h 1369325"/>
                <a:gd name="connsiteX4" fmla="*/ 0 w 1870727"/>
                <a:gd name="connsiteY4" fmla="*/ 1369325 h 136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727" h="1369325">
                  <a:moveTo>
                    <a:pt x="0" y="1369325"/>
                  </a:moveTo>
                  <a:lnTo>
                    <a:pt x="221306" y="1049470"/>
                  </a:lnTo>
                  <a:lnTo>
                    <a:pt x="1870727" y="0"/>
                  </a:lnTo>
                  <a:lnTo>
                    <a:pt x="376912" y="1227552"/>
                  </a:lnTo>
                  <a:lnTo>
                    <a:pt x="0" y="1369325"/>
                  </a:lnTo>
                  <a:close/>
                </a:path>
              </a:pathLst>
            </a:custGeom>
            <a:solidFill>
              <a:srgbClr val="005487"/>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3552E87-5300-5F33-53E6-1B9670154E18}"/>
                </a:ext>
              </a:extLst>
            </p:cNvPr>
            <p:cNvSpPr/>
            <p:nvPr/>
          </p:nvSpPr>
          <p:spPr>
            <a:xfrm>
              <a:off x="9853539" y="1723395"/>
              <a:ext cx="719244" cy="2204406"/>
            </a:xfrm>
            <a:custGeom>
              <a:avLst/>
              <a:gdLst>
                <a:gd name="connsiteX0" fmla="*/ 0 w 719244"/>
                <a:gd name="connsiteY0" fmla="*/ 1813665 h 2204406"/>
                <a:gd name="connsiteX1" fmla="*/ 10374 w 719244"/>
                <a:gd name="connsiteY1" fmla="*/ 2204407 h 2204406"/>
                <a:gd name="connsiteX2" fmla="*/ 229951 w 719244"/>
                <a:gd name="connsiteY2" fmla="*/ 1886280 h 2204406"/>
                <a:gd name="connsiteX3" fmla="*/ 719245 w 719244"/>
                <a:gd name="connsiteY3" fmla="*/ 0 h 2204406"/>
                <a:gd name="connsiteX4" fmla="*/ 0 w 719244"/>
                <a:gd name="connsiteY4" fmla="*/ 181366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44" h="2204406">
                  <a:moveTo>
                    <a:pt x="0" y="1813665"/>
                  </a:moveTo>
                  <a:lnTo>
                    <a:pt x="10374" y="2204407"/>
                  </a:lnTo>
                  <a:lnTo>
                    <a:pt x="229951" y="1886280"/>
                  </a:lnTo>
                  <a:lnTo>
                    <a:pt x="719245" y="0"/>
                  </a:lnTo>
                  <a:lnTo>
                    <a:pt x="0" y="1813665"/>
                  </a:lnTo>
                  <a:close/>
                </a:path>
              </a:pathLst>
            </a:custGeom>
            <a:solidFill>
              <a:srgbClr val="7FA9C3"/>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9853404-C436-0867-B2D2-8AB95269E96F}"/>
                </a:ext>
              </a:extLst>
            </p:cNvPr>
            <p:cNvSpPr/>
            <p:nvPr/>
          </p:nvSpPr>
          <p:spPr>
            <a:xfrm>
              <a:off x="9138446" y="1732589"/>
              <a:ext cx="722702" cy="2204406"/>
            </a:xfrm>
            <a:custGeom>
              <a:avLst/>
              <a:gdLst>
                <a:gd name="connsiteX0" fmla="*/ 484107 w 722702"/>
                <a:gd name="connsiteY0" fmla="*/ 1894925 h 2204406"/>
                <a:gd name="connsiteX1" fmla="*/ 722702 w 722702"/>
                <a:gd name="connsiteY1" fmla="*/ 2204407 h 2204406"/>
                <a:gd name="connsiteX2" fmla="*/ 714058 w 722702"/>
                <a:gd name="connsiteY2" fmla="*/ 1811936 h 2204406"/>
                <a:gd name="connsiteX3" fmla="*/ 0 w 722702"/>
                <a:gd name="connsiteY3" fmla="*/ 0 h 2204406"/>
                <a:gd name="connsiteX4" fmla="*/ 484107 w 722702"/>
                <a:gd name="connsiteY4" fmla="*/ 189492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2" h="2204406">
                  <a:moveTo>
                    <a:pt x="484107" y="1894925"/>
                  </a:moveTo>
                  <a:lnTo>
                    <a:pt x="722702" y="2204407"/>
                  </a:lnTo>
                  <a:lnTo>
                    <a:pt x="714058" y="1811936"/>
                  </a:lnTo>
                  <a:lnTo>
                    <a:pt x="0" y="0"/>
                  </a:lnTo>
                  <a:lnTo>
                    <a:pt x="484107" y="1894925"/>
                  </a:lnTo>
                  <a:close/>
                </a:path>
              </a:pathLst>
            </a:custGeom>
            <a:solidFill>
              <a:srgbClr val="00B497"/>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4A6E993-257B-5831-CE0A-712370DA06CC}"/>
                </a:ext>
              </a:extLst>
            </p:cNvPr>
            <p:cNvSpPr/>
            <p:nvPr/>
          </p:nvSpPr>
          <p:spPr>
            <a:xfrm>
              <a:off x="7981226" y="2574036"/>
              <a:ext cx="1875914" cy="1355493"/>
            </a:xfrm>
            <a:custGeom>
              <a:avLst/>
              <a:gdLst>
                <a:gd name="connsiteX0" fmla="*/ 1875914 w 1875914"/>
                <a:gd name="connsiteY0" fmla="*/ 1355494 h 1355493"/>
                <a:gd name="connsiteX1" fmla="*/ 1492086 w 1875914"/>
                <a:gd name="connsiteY1" fmla="*/ 1237926 h 1355493"/>
                <a:gd name="connsiteX2" fmla="*/ 0 w 1875914"/>
                <a:gd name="connsiteY2" fmla="*/ 0 h 1355493"/>
                <a:gd name="connsiteX3" fmla="*/ 1639047 w 1875914"/>
                <a:gd name="connsiteY3" fmla="*/ 1049470 h 1355493"/>
                <a:gd name="connsiteX4" fmla="*/ 1875914 w 1875914"/>
                <a:gd name="connsiteY4" fmla="*/ 1355494 h 1355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14" h="1355493">
                  <a:moveTo>
                    <a:pt x="1875914" y="1355494"/>
                  </a:moveTo>
                  <a:lnTo>
                    <a:pt x="1492086" y="1237926"/>
                  </a:lnTo>
                  <a:lnTo>
                    <a:pt x="0" y="0"/>
                  </a:lnTo>
                  <a:lnTo>
                    <a:pt x="1639047" y="1049470"/>
                  </a:lnTo>
                  <a:lnTo>
                    <a:pt x="1875914" y="1355494"/>
                  </a:lnTo>
                  <a:close/>
                </a:path>
              </a:pathLst>
            </a:custGeom>
            <a:solidFill>
              <a:srgbClr val="7FDACB"/>
            </a:solidFill>
            <a:ln w="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684260" y="396240"/>
            <a:ext cx="8008379" cy="3460281"/>
          </a:xfrm>
          <a:noFill/>
        </p:spPr>
        <p:txBody>
          <a:bodyPr rIns="914400" anchor="ctr">
            <a:noAutofit/>
          </a:bodyPr>
          <a:lstStyle>
            <a:lvl1pPr algn="l">
              <a:defRPr sz="66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684260" y="3856521"/>
            <a:ext cx="8008379" cy="1397929"/>
          </a:xfrm>
          <a:noFill/>
        </p:spPr>
        <p:txBody>
          <a:bodyPr>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a:xfrm>
            <a:off x="1077362" y="6356350"/>
            <a:ext cx="2296603" cy="365125"/>
          </a:xfrm>
          <a:prstGeom prst="rect">
            <a:avLst/>
          </a:prstGeom>
        </p:spPr>
        <p:txBody>
          <a:bodyPr/>
          <a:lstStyle/>
          <a:p>
            <a:fld id="{56BD3D22-CDAE-4AC6-A6B4-501303D5E97B}" type="datetimeFigureOut">
              <a:rPr lang="en-US" smtClean="0"/>
              <a:t>11/20/2025</a:t>
            </a:fld>
            <a:endParaRPr lang="en-US"/>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4C5596A1-02A1-4607-85C7-A65B7FA48D9F}" type="slidenum">
              <a:rPr lang="en-US" smtClean="0"/>
              <a:t>‹#›</a:t>
            </a:fld>
            <a:endParaRPr lang="en-US"/>
          </a:p>
        </p:txBody>
      </p:sp>
      <p:pic>
        <p:nvPicPr>
          <p:cNvPr id="8" name="Picture 7">
            <a:extLst>
              <a:ext uri="{FF2B5EF4-FFF2-40B4-BE49-F238E27FC236}">
                <a16:creationId xmlns:a16="http://schemas.microsoft.com/office/drawing/2014/main" id="{942FAB12-CC22-622E-29E7-36882BF2F08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97516" y="5254451"/>
            <a:ext cx="2016660" cy="1146236"/>
          </a:xfrm>
          <a:prstGeom prst="rect">
            <a:avLst/>
          </a:prstGeom>
        </p:spPr>
      </p:pic>
      <p:sp>
        <p:nvSpPr>
          <p:cNvPr id="7" name="TextBox 6">
            <a:extLst>
              <a:ext uri="{FF2B5EF4-FFF2-40B4-BE49-F238E27FC236}">
                <a16:creationId xmlns:a16="http://schemas.microsoft.com/office/drawing/2014/main" id="{760B3683-0CAE-16F6-806D-381C59B5F81B}"/>
              </a:ext>
            </a:extLst>
          </p:cNvPr>
          <p:cNvSpPr txBox="1"/>
          <p:nvPr/>
        </p:nvSpPr>
        <p:spPr>
          <a:xfrm>
            <a:off x="496635" y="6451803"/>
            <a:ext cx="3989091" cy="23083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900" i="0" dirty="0">
                <a:solidFill>
                  <a:schemeClr val="bg1"/>
                </a:solidFill>
                <a:latin typeface="Open Sans" panose="020B0606030504020204" pitchFamily="34" charset="0"/>
                <a:ea typeface="Open Sans" panose="020B0606030504020204" pitchFamily="34" charset="0"/>
                <a:cs typeface="Open Sans" panose="020B0606030504020204" pitchFamily="34" charset="0"/>
              </a:rPr>
              <a:t>Kansas State Department of Education | www.ksde.gov</a:t>
            </a:r>
          </a:p>
        </p:txBody>
      </p:sp>
      <p:sp>
        <p:nvSpPr>
          <p:cNvPr id="9" name="TextBox 8">
            <a:extLst>
              <a:ext uri="{FF2B5EF4-FFF2-40B4-BE49-F238E27FC236}">
                <a16:creationId xmlns:a16="http://schemas.microsoft.com/office/drawing/2014/main" id="{8F2F6895-089C-8438-9427-00CC9A4B53F0}"/>
              </a:ext>
            </a:extLst>
          </p:cNvPr>
          <p:cNvSpPr txBox="1"/>
          <p:nvPr/>
        </p:nvSpPr>
        <p:spPr>
          <a:xfrm>
            <a:off x="4521329" y="6262233"/>
            <a:ext cx="5427739" cy="369332"/>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i="1">
                <a:solidFill>
                  <a:schemeClr val="bg1"/>
                </a:solidFill>
              </a:rPr>
              <a:t>Kansas leads the world in the success of each student.</a:t>
            </a:r>
            <a:endParaRPr lang="en-US" sz="1100" i="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0491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a:xfrm>
            <a:off x="1077362" y="6356350"/>
            <a:ext cx="2296603" cy="365125"/>
          </a:xfrm>
          <a:prstGeom prst="rect">
            <a:avLst/>
          </a:prstGeom>
        </p:spPr>
        <p:txBody>
          <a:bodyPr/>
          <a:lstStyle/>
          <a:p>
            <a:fld id="{56BD3D22-CDAE-4AC6-A6B4-501303D5E97B}" type="datetimeFigureOut">
              <a:rPr lang="en-US" smtClean="0"/>
              <a:t>11/20/2025</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4C5596A1-02A1-4607-85C7-A65B7FA48D9F}" type="slidenum">
              <a:rPr lang="en-US" smtClean="0"/>
              <a:t>‹#›</a:t>
            </a:fld>
            <a:endParaRPr lang="en-US"/>
          </a:p>
        </p:txBody>
      </p:sp>
    </p:spTree>
    <p:extLst>
      <p:ext uri="{BB962C8B-B14F-4D97-AF65-F5344CB8AC3E}">
        <p14:creationId xmlns:p14="http://schemas.microsoft.com/office/powerpoint/2010/main" val="346892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a:xfrm>
            <a:off x="1077362" y="6356350"/>
            <a:ext cx="2296603" cy="365125"/>
          </a:xfrm>
          <a:prstGeom prst="rect">
            <a:avLst/>
          </a:prstGeom>
        </p:spPr>
        <p:txBody>
          <a:bodyPr/>
          <a:lstStyle/>
          <a:p>
            <a:fld id="{56BD3D22-CDAE-4AC6-A6B4-501303D5E97B}" type="datetimeFigureOut">
              <a:rPr lang="en-US" smtClean="0"/>
              <a:t>11/20/2025</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4C5596A1-02A1-4607-85C7-A65B7FA48D9F}" type="slidenum">
              <a:rPr lang="en-US" smtClean="0"/>
              <a:t>‹#›</a:t>
            </a:fld>
            <a:endParaRPr lang="en-US"/>
          </a:p>
        </p:txBody>
      </p:sp>
    </p:spTree>
    <p:extLst>
      <p:ext uri="{BB962C8B-B14F-4D97-AF65-F5344CB8AC3E}">
        <p14:creationId xmlns:p14="http://schemas.microsoft.com/office/powerpoint/2010/main" val="3765817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a:xfrm>
            <a:off x="1077362" y="6356350"/>
            <a:ext cx="2296603" cy="365125"/>
          </a:xfrm>
          <a:prstGeom prst="rect">
            <a:avLst/>
          </a:prstGeom>
        </p:spPr>
        <p:txBody>
          <a:bodyPr/>
          <a:lstStyle/>
          <a:p>
            <a:fld id="{56BD3D22-CDAE-4AC6-A6B4-501303D5E97B}" type="datetimeFigureOut">
              <a:rPr lang="en-US" smtClean="0"/>
              <a:t>11/20/2025</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4C5596A1-02A1-4607-85C7-A65B7FA48D9F}" type="slidenum">
              <a:rPr lang="en-US" smtClean="0"/>
              <a:t>‹#›</a:t>
            </a:fld>
            <a:endParaRPr lang="en-US"/>
          </a:p>
        </p:txBody>
      </p:sp>
    </p:spTree>
    <p:extLst>
      <p:ext uri="{BB962C8B-B14F-4D97-AF65-F5344CB8AC3E}">
        <p14:creationId xmlns:p14="http://schemas.microsoft.com/office/powerpoint/2010/main" val="2069188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078502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1B5EDE-BCE0-3E0B-9830-13318F11986C}"/>
              </a:ext>
            </a:extLst>
          </p:cNvPr>
          <p:cNvGrpSpPr/>
          <p:nvPr/>
        </p:nvGrpSpPr>
        <p:grpSpPr>
          <a:xfrm>
            <a:off x="5985876" y="-21905"/>
            <a:ext cx="12412248" cy="11818936"/>
            <a:chOff x="7543801" y="1723395"/>
            <a:chExt cx="4630135" cy="4408812"/>
          </a:xfrm>
        </p:grpSpPr>
        <p:sp>
          <p:nvSpPr>
            <p:cNvPr id="8" name="Freeform: Shape 7">
              <a:extLst>
                <a:ext uri="{FF2B5EF4-FFF2-40B4-BE49-F238E27FC236}">
                  <a16:creationId xmlns:a16="http://schemas.microsoft.com/office/drawing/2014/main" id="{7ACED1EA-3CEE-9C79-A288-7D5864967494}"/>
                </a:ext>
              </a:extLst>
            </p:cNvPr>
            <p:cNvSpPr/>
            <p:nvPr/>
          </p:nvSpPr>
          <p:spPr>
            <a:xfrm>
              <a:off x="7543801" y="3813690"/>
              <a:ext cx="2313339" cy="255883"/>
            </a:xfrm>
            <a:custGeom>
              <a:avLst/>
              <a:gdLst>
                <a:gd name="connsiteX0" fmla="*/ 0 w 2313339"/>
                <a:gd name="connsiteY0" fmla="*/ 122755 h 255883"/>
                <a:gd name="connsiteX1" fmla="*/ 1941614 w 2313339"/>
                <a:gd name="connsiteY1" fmla="*/ 255884 h 255883"/>
                <a:gd name="connsiteX2" fmla="*/ 2313339 w 2313339"/>
                <a:gd name="connsiteY2" fmla="*/ 117568 h 255883"/>
                <a:gd name="connsiteX3" fmla="*/ 1932970 w 2313339"/>
                <a:gd name="connsiteY3" fmla="*/ 0 h 255883"/>
                <a:gd name="connsiteX4" fmla="*/ 0 w 2313339"/>
                <a:gd name="connsiteY4" fmla="*/ 122755 h 25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39" h="255883">
                  <a:moveTo>
                    <a:pt x="0" y="122755"/>
                  </a:moveTo>
                  <a:lnTo>
                    <a:pt x="1941614" y="255884"/>
                  </a:lnTo>
                  <a:lnTo>
                    <a:pt x="2313339" y="117568"/>
                  </a:lnTo>
                  <a:lnTo>
                    <a:pt x="1932970" y="0"/>
                  </a:lnTo>
                  <a:lnTo>
                    <a:pt x="0" y="122755"/>
                  </a:lnTo>
                  <a:close/>
                </a:path>
              </a:pathLst>
            </a:custGeom>
            <a:solidFill>
              <a:srgbClr val="FFA400"/>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0D1B802-9342-90B9-5217-3E594D9B8E91}"/>
                </a:ext>
              </a:extLst>
            </p:cNvPr>
            <p:cNvSpPr/>
            <p:nvPr/>
          </p:nvSpPr>
          <p:spPr>
            <a:xfrm>
              <a:off x="7991599" y="3931259"/>
              <a:ext cx="1865540" cy="1364138"/>
            </a:xfrm>
            <a:custGeom>
              <a:avLst/>
              <a:gdLst>
                <a:gd name="connsiteX0" fmla="*/ 1865540 w 1865540"/>
                <a:gd name="connsiteY0" fmla="*/ 0 h 1364138"/>
                <a:gd name="connsiteX1" fmla="*/ 1645963 w 1865540"/>
                <a:gd name="connsiteY1" fmla="*/ 330229 h 1364138"/>
                <a:gd name="connsiteX2" fmla="*/ 0 w 1865540"/>
                <a:gd name="connsiteY2" fmla="*/ 1364139 h 1364138"/>
                <a:gd name="connsiteX3" fmla="*/ 1488629 w 1865540"/>
                <a:gd name="connsiteY3" fmla="*/ 138316 h 1364138"/>
                <a:gd name="connsiteX4" fmla="*/ 1865540 w 1865540"/>
                <a:gd name="connsiteY4" fmla="*/ 0 h 136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540" h="1364138">
                  <a:moveTo>
                    <a:pt x="1865540" y="0"/>
                  </a:moveTo>
                  <a:lnTo>
                    <a:pt x="1645963" y="330229"/>
                  </a:lnTo>
                  <a:lnTo>
                    <a:pt x="0" y="1364139"/>
                  </a:lnTo>
                  <a:lnTo>
                    <a:pt x="1488629" y="138316"/>
                  </a:lnTo>
                  <a:lnTo>
                    <a:pt x="1865540" y="0"/>
                  </a:lnTo>
                  <a:close/>
                </a:path>
              </a:pathLst>
            </a:custGeom>
            <a:solidFill>
              <a:srgbClr val="CC3333"/>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D2B31D-0F64-0FA2-BC73-C31459369736}"/>
                </a:ext>
              </a:extLst>
            </p:cNvPr>
            <p:cNvSpPr/>
            <p:nvPr/>
          </p:nvSpPr>
          <p:spPr>
            <a:xfrm>
              <a:off x="9151727" y="3932988"/>
              <a:ext cx="724431" cy="2199219"/>
            </a:xfrm>
            <a:custGeom>
              <a:avLst/>
              <a:gdLst>
                <a:gd name="connsiteX0" fmla="*/ 485836 w 724431"/>
                <a:gd name="connsiteY0" fmla="*/ 326771 h 2199219"/>
                <a:gd name="connsiteX1" fmla="*/ 0 w 724431"/>
                <a:gd name="connsiteY1" fmla="*/ 2199220 h 2199219"/>
                <a:gd name="connsiteX2" fmla="*/ 724431 w 724431"/>
                <a:gd name="connsiteY2" fmla="*/ 382097 h 2199219"/>
                <a:gd name="connsiteX3" fmla="*/ 705413 w 724431"/>
                <a:gd name="connsiteY3" fmla="*/ 0 h 2199219"/>
                <a:gd name="connsiteX4" fmla="*/ 485836 w 724431"/>
                <a:gd name="connsiteY4" fmla="*/ 326771 h 219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431" h="2199219">
                  <a:moveTo>
                    <a:pt x="485836" y="326771"/>
                  </a:moveTo>
                  <a:lnTo>
                    <a:pt x="0" y="2199220"/>
                  </a:lnTo>
                  <a:lnTo>
                    <a:pt x="724431" y="382097"/>
                  </a:lnTo>
                  <a:lnTo>
                    <a:pt x="705413" y="0"/>
                  </a:lnTo>
                  <a:lnTo>
                    <a:pt x="485836" y="326771"/>
                  </a:lnTo>
                  <a:close/>
                </a:path>
              </a:pathLst>
            </a:custGeom>
            <a:solidFill>
              <a:srgbClr val="DE7A7A"/>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D9A280E-776F-247E-020A-567113060DE9}"/>
                </a:ext>
              </a:extLst>
            </p:cNvPr>
            <p:cNvSpPr/>
            <p:nvPr/>
          </p:nvSpPr>
          <p:spPr>
            <a:xfrm>
              <a:off x="9857140" y="3929530"/>
              <a:ext cx="726160" cy="2197490"/>
            </a:xfrm>
            <a:custGeom>
              <a:avLst/>
              <a:gdLst>
                <a:gd name="connsiteX0" fmla="*/ 19018 w 726160"/>
                <a:gd name="connsiteY0" fmla="*/ 382097 h 2197490"/>
                <a:gd name="connsiteX1" fmla="*/ 726160 w 726160"/>
                <a:gd name="connsiteY1" fmla="*/ 2197491 h 2197490"/>
                <a:gd name="connsiteX2" fmla="*/ 250698 w 726160"/>
                <a:gd name="connsiteY2" fmla="*/ 311210 h 2197490"/>
                <a:gd name="connsiteX3" fmla="*/ 0 w 726160"/>
                <a:gd name="connsiteY3" fmla="*/ 0 h 2197490"/>
                <a:gd name="connsiteX4" fmla="*/ 19018 w 726160"/>
                <a:gd name="connsiteY4" fmla="*/ 382097 h 219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60" h="2197490">
                  <a:moveTo>
                    <a:pt x="19018" y="382097"/>
                  </a:moveTo>
                  <a:lnTo>
                    <a:pt x="726160" y="2197491"/>
                  </a:lnTo>
                  <a:lnTo>
                    <a:pt x="250698" y="311210"/>
                  </a:lnTo>
                  <a:lnTo>
                    <a:pt x="0" y="0"/>
                  </a:lnTo>
                  <a:lnTo>
                    <a:pt x="19018" y="382097"/>
                  </a:lnTo>
                  <a:close/>
                </a:path>
              </a:pathLst>
            </a:custGeom>
            <a:solidFill>
              <a:srgbClr val="DB1E34"/>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BC94FF8-4AC8-5856-143B-6236062C9AEE}"/>
                </a:ext>
              </a:extLst>
            </p:cNvPr>
            <p:cNvSpPr/>
            <p:nvPr/>
          </p:nvSpPr>
          <p:spPr>
            <a:xfrm>
              <a:off x="9857140" y="3931259"/>
              <a:ext cx="1879371" cy="1350307"/>
            </a:xfrm>
            <a:custGeom>
              <a:avLst/>
              <a:gdLst>
                <a:gd name="connsiteX0" fmla="*/ 0 w 1879371"/>
                <a:gd name="connsiteY0" fmla="*/ 0 h 1350307"/>
                <a:gd name="connsiteX1" fmla="*/ 387285 w 1879371"/>
                <a:gd name="connsiteY1" fmla="*/ 103737 h 1350307"/>
                <a:gd name="connsiteX2" fmla="*/ 1879372 w 1879371"/>
                <a:gd name="connsiteY2" fmla="*/ 1350307 h 1350307"/>
                <a:gd name="connsiteX3" fmla="*/ 247240 w 1879371"/>
                <a:gd name="connsiteY3" fmla="*/ 306023 h 1350307"/>
                <a:gd name="connsiteX4" fmla="*/ 0 w 1879371"/>
                <a:gd name="connsiteY4" fmla="*/ 0 h 135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71" h="1350307">
                  <a:moveTo>
                    <a:pt x="0" y="0"/>
                  </a:moveTo>
                  <a:lnTo>
                    <a:pt x="387285" y="103737"/>
                  </a:lnTo>
                  <a:lnTo>
                    <a:pt x="1879372" y="1350307"/>
                  </a:lnTo>
                  <a:lnTo>
                    <a:pt x="247240" y="306023"/>
                  </a:lnTo>
                  <a:lnTo>
                    <a:pt x="0" y="0"/>
                  </a:lnTo>
                  <a:close/>
                </a:path>
              </a:pathLst>
            </a:custGeom>
            <a:solidFill>
              <a:srgbClr val="E76D7B"/>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C04946A-0833-F133-C0A6-C6A3275CC32A}"/>
                </a:ext>
              </a:extLst>
            </p:cNvPr>
            <p:cNvSpPr/>
            <p:nvPr/>
          </p:nvSpPr>
          <p:spPr>
            <a:xfrm>
              <a:off x="9853682" y="3787756"/>
              <a:ext cx="2320254" cy="247239"/>
            </a:xfrm>
            <a:custGeom>
              <a:avLst/>
              <a:gdLst>
                <a:gd name="connsiteX0" fmla="*/ 0 w 2320254"/>
                <a:gd name="connsiteY0" fmla="*/ 141774 h 247239"/>
                <a:gd name="connsiteX1" fmla="*/ 392472 w 2320254"/>
                <a:gd name="connsiteY1" fmla="*/ 247239 h 247239"/>
                <a:gd name="connsiteX2" fmla="*/ 2320255 w 2320254"/>
                <a:gd name="connsiteY2" fmla="*/ 131400 h 247239"/>
                <a:gd name="connsiteX3" fmla="*/ 380370 w 2320254"/>
                <a:gd name="connsiteY3" fmla="*/ 0 h 247239"/>
                <a:gd name="connsiteX4" fmla="*/ 0 w 2320254"/>
                <a:gd name="connsiteY4" fmla="*/ 141774 h 2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254" h="247239">
                  <a:moveTo>
                    <a:pt x="0" y="141774"/>
                  </a:moveTo>
                  <a:lnTo>
                    <a:pt x="392472" y="247239"/>
                  </a:lnTo>
                  <a:lnTo>
                    <a:pt x="2320255" y="131400"/>
                  </a:lnTo>
                  <a:lnTo>
                    <a:pt x="380370" y="0"/>
                  </a:lnTo>
                  <a:lnTo>
                    <a:pt x="0" y="141774"/>
                  </a:lnTo>
                  <a:close/>
                </a:path>
              </a:pathLst>
            </a:custGeom>
            <a:solidFill>
              <a:srgbClr val="FFA400"/>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2B74105-8E99-6520-19EC-575828D8B62A}"/>
                </a:ext>
              </a:extLst>
            </p:cNvPr>
            <p:cNvSpPr/>
            <p:nvPr/>
          </p:nvSpPr>
          <p:spPr>
            <a:xfrm>
              <a:off x="9855411" y="2560204"/>
              <a:ext cx="1870727" cy="1369325"/>
            </a:xfrm>
            <a:custGeom>
              <a:avLst/>
              <a:gdLst>
                <a:gd name="connsiteX0" fmla="*/ 0 w 1870727"/>
                <a:gd name="connsiteY0" fmla="*/ 1369325 h 1369325"/>
                <a:gd name="connsiteX1" fmla="*/ 221306 w 1870727"/>
                <a:gd name="connsiteY1" fmla="*/ 1049470 h 1369325"/>
                <a:gd name="connsiteX2" fmla="*/ 1870727 w 1870727"/>
                <a:gd name="connsiteY2" fmla="*/ 0 h 1369325"/>
                <a:gd name="connsiteX3" fmla="*/ 376912 w 1870727"/>
                <a:gd name="connsiteY3" fmla="*/ 1227552 h 1369325"/>
                <a:gd name="connsiteX4" fmla="*/ 0 w 1870727"/>
                <a:gd name="connsiteY4" fmla="*/ 1369325 h 136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727" h="1369325">
                  <a:moveTo>
                    <a:pt x="0" y="1369325"/>
                  </a:moveTo>
                  <a:lnTo>
                    <a:pt x="221306" y="1049470"/>
                  </a:lnTo>
                  <a:lnTo>
                    <a:pt x="1870727" y="0"/>
                  </a:lnTo>
                  <a:lnTo>
                    <a:pt x="376912" y="1227552"/>
                  </a:lnTo>
                  <a:lnTo>
                    <a:pt x="0" y="1369325"/>
                  </a:lnTo>
                  <a:close/>
                </a:path>
              </a:pathLst>
            </a:custGeom>
            <a:solidFill>
              <a:srgbClr val="005487"/>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148229C-0105-3A65-5EFC-60B70B7A981C}"/>
                </a:ext>
              </a:extLst>
            </p:cNvPr>
            <p:cNvSpPr/>
            <p:nvPr/>
          </p:nvSpPr>
          <p:spPr>
            <a:xfrm>
              <a:off x="9853539" y="1723395"/>
              <a:ext cx="719244" cy="2204406"/>
            </a:xfrm>
            <a:custGeom>
              <a:avLst/>
              <a:gdLst>
                <a:gd name="connsiteX0" fmla="*/ 0 w 719244"/>
                <a:gd name="connsiteY0" fmla="*/ 1813665 h 2204406"/>
                <a:gd name="connsiteX1" fmla="*/ 10374 w 719244"/>
                <a:gd name="connsiteY1" fmla="*/ 2204407 h 2204406"/>
                <a:gd name="connsiteX2" fmla="*/ 229951 w 719244"/>
                <a:gd name="connsiteY2" fmla="*/ 1886280 h 2204406"/>
                <a:gd name="connsiteX3" fmla="*/ 719245 w 719244"/>
                <a:gd name="connsiteY3" fmla="*/ 0 h 2204406"/>
                <a:gd name="connsiteX4" fmla="*/ 0 w 719244"/>
                <a:gd name="connsiteY4" fmla="*/ 181366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44" h="2204406">
                  <a:moveTo>
                    <a:pt x="0" y="1813665"/>
                  </a:moveTo>
                  <a:lnTo>
                    <a:pt x="10374" y="2204407"/>
                  </a:lnTo>
                  <a:lnTo>
                    <a:pt x="229951" y="1886280"/>
                  </a:lnTo>
                  <a:lnTo>
                    <a:pt x="719245" y="0"/>
                  </a:lnTo>
                  <a:lnTo>
                    <a:pt x="0" y="1813665"/>
                  </a:lnTo>
                  <a:close/>
                </a:path>
              </a:pathLst>
            </a:custGeom>
            <a:solidFill>
              <a:srgbClr val="7FA9C3"/>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CE299FE-C333-D36A-8A77-72907CA455AD}"/>
                </a:ext>
              </a:extLst>
            </p:cNvPr>
            <p:cNvSpPr/>
            <p:nvPr/>
          </p:nvSpPr>
          <p:spPr>
            <a:xfrm>
              <a:off x="9138446" y="1732589"/>
              <a:ext cx="722702" cy="2204406"/>
            </a:xfrm>
            <a:custGeom>
              <a:avLst/>
              <a:gdLst>
                <a:gd name="connsiteX0" fmla="*/ 484107 w 722702"/>
                <a:gd name="connsiteY0" fmla="*/ 1894925 h 2204406"/>
                <a:gd name="connsiteX1" fmla="*/ 722702 w 722702"/>
                <a:gd name="connsiteY1" fmla="*/ 2204407 h 2204406"/>
                <a:gd name="connsiteX2" fmla="*/ 714058 w 722702"/>
                <a:gd name="connsiteY2" fmla="*/ 1811936 h 2204406"/>
                <a:gd name="connsiteX3" fmla="*/ 0 w 722702"/>
                <a:gd name="connsiteY3" fmla="*/ 0 h 2204406"/>
                <a:gd name="connsiteX4" fmla="*/ 484107 w 722702"/>
                <a:gd name="connsiteY4" fmla="*/ 189492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2" h="2204406">
                  <a:moveTo>
                    <a:pt x="484107" y="1894925"/>
                  </a:moveTo>
                  <a:lnTo>
                    <a:pt x="722702" y="2204407"/>
                  </a:lnTo>
                  <a:lnTo>
                    <a:pt x="714058" y="1811936"/>
                  </a:lnTo>
                  <a:lnTo>
                    <a:pt x="0" y="0"/>
                  </a:lnTo>
                  <a:lnTo>
                    <a:pt x="484107" y="1894925"/>
                  </a:lnTo>
                  <a:close/>
                </a:path>
              </a:pathLst>
            </a:custGeom>
            <a:solidFill>
              <a:srgbClr val="00B497"/>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CEB82D1-530B-D2F3-50C5-25D71EE70961}"/>
                </a:ext>
              </a:extLst>
            </p:cNvPr>
            <p:cNvSpPr/>
            <p:nvPr/>
          </p:nvSpPr>
          <p:spPr>
            <a:xfrm>
              <a:off x="7981226" y="2574036"/>
              <a:ext cx="1875914" cy="1355493"/>
            </a:xfrm>
            <a:custGeom>
              <a:avLst/>
              <a:gdLst>
                <a:gd name="connsiteX0" fmla="*/ 1875914 w 1875914"/>
                <a:gd name="connsiteY0" fmla="*/ 1355494 h 1355493"/>
                <a:gd name="connsiteX1" fmla="*/ 1492086 w 1875914"/>
                <a:gd name="connsiteY1" fmla="*/ 1237926 h 1355493"/>
                <a:gd name="connsiteX2" fmla="*/ 0 w 1875914"/>
                <a:gd name="connsiteY2" fmla="*/ 0 h 1355493"/>
                <a:gd name="connsiteX3" fmla="*/ 1639047 w 1875914"/>
                <a:gd name="connsiteY3" fmla="*/ 1049470 h 1355493"/>
                <a:gd name="connsiteX4" fmla="*/ 1875914 w 1875914"/>
                <a:gd name="connsiteY4" fmla="*/ 1355494 h 1355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14" h="1355493">
                  <a:moveTo>
                    <a:pt x="1875914" y="1355494"/>
                  </a:moveTo>
                  <a:lnTo>
                    <a:pt x="1492086" y="1237926"/>
                  </a:lnTo>
                  <a:lnTo>
                    <a:pt x="0" y="0"/>
                  </a:lnTo>
                  <a:lnTo>
                    <a:pt x="1639047" y="1049470"/>
                  </a:lnTo>
                  <a:lnTo>
                    <a:pt x="1875914" y="1355494"/>
                  </a:lnTo>
                  <a:close/>
                </a:path>
              </a:pathLst>
            </a:custGeom>
            <a:solidFill>
              <a:srgbClr val="7FDACB"/>
            </a:solidFill>
            <a:ln w="0" cap="flat">
              <a:noFill/>
              <a:prstDash val="solid"/>
              <a:miter/>
            </a:ln>
          </p:spPr>
          <p:txBody>
            <a:bodyPr rtlCol="0" anchor="ctr"/>
            <a:lstStyle/>
            <a:p>
              <a:endParaRPr lang="en-US"/>
            </a:p>
          </p:txBody>
        </p:sp>
      </p:grpSp>
      <p:sp>
        <p:nvSpPr>
          <p:cNvPr id="16" name="Picture Placeholder 15">
            <a:extLst>
              <a:ext uri="{FF2B5EF4-FFF2-40B4-BE49-F238E27FC236}">
                <a16:creationId xmlns:a16="http://schemas.microsoft.com/office/drawing/2014/main" id="{12E97DB5-836F-BB6F-D595-76A6EE872295}"/>
              </a:ext>
            </a:extLst>
          </p:cNvPr>
          <p:cNvSpPr>
            <a:spLocks noGrp="1" noChangeAspect="1"/>
          </p:cNvSpPr>
          <p:nvPr>
            <p:ph type="pic" sz="quarter" idx="13"/>
          </p:nvPr>
        </p:nvSpPr>
        <p:spPr>
          <a:xfrm>
            <a:off x="785810" y="784997"/>
            <a:ext cx="1672910" cy="1938011"/>
          </a:xfrm>
          <a:noFill/>
        </p:spPr>
        <p:txBody>
          <a:bodyPr/>
          <a:lstStyle/>
          <a:p>
            <a:r>
              <a:rPr lang="en-US"/>
              <a:t>Click icon to add picture</a:t>
            </a:r>
          </a:p>
        </p:txBody>
      </p:sp>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2844801" y="884238"/>
            <a:ext cx="5608320" cy="3876023"/>
          </a:xfrm>
          <a:noFill/>
        </p:spPr>
        <p:txBody>
          <a:bodyPr anchor="t">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785810" y="2822249"/>
            <a:ext cx="1672910" cy="1938012"/>
          </a:xfrm>
          <a:no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3095D8E-465A-F42C-A839-64D1F97EE949}"/>
              </a:ext>
            </a:extLst>
          </p:cNvPr>
          <p:cNvSpPr>
            <a:spLocks noGrp="1"/>
          </p:cNvSpPr>
          <p:nvPr>
            <p:ph type="dt" sz="half" idx="10"/>
          </p:nvPr>
        </p:nvSpPr>
        <p:spPr/>
        <p:txBody>
          <a:bodyPr/>
          <a:lstStyle/>
          <a:p>
            <a:fld id="{8C28A28C-4C6A-46EA-90C0-4EE0B89CC5C7}" type="datetimeFigureOut">
              <a:rPr lang="en-US" smtClean="0"/>
              <a:pPr/>
              <a:t>11/20/2025</a:t>
            </a:fld>
            <a:endParaRPr lang="en-US"/>
          </a:p>
        </p:txBody>
      </p:sp>
      <p:sp>
        <p:nvSpPr>
          <p:cNvPr id="9" name="Slide Number Placeholder 8">
            <a:extLst>
              <a:ext uri="{FF2B5EF4-FFF2-40B4-BE49-F238E27FC236}">
                <a16:creationId xmlns:a16="http://schemas.microsoft.com/office/drawing/2014/main" id="{FE43347F-EF1D-AEE9-C92F-435289725DA2}"/>
              </a:ext>
            </a:extLst>
          </p:cNvPr>
          <p:cNvSpPr>
            <a:spLocks noGrp="1"/>
          </p:cNvSpPr>
          <p:nvPr>
            <p:ph type="sldNum" sz="quarter" idx="12"/>
          </p:nvPr>
        </p:nvSpPr>
        <p:spPr/>
        <p:txBody>
          <a:bodyPr/>
          <a:lstStyle/>
          <a:p>
            <a:fld id="{5DEF7F31-0B8A-474A-B86C-91F381754329}" type="slidenum">
              <a:rPr lang="en-US" smtClean="0"/>
              <a:pPr/>
              <a:t>‹#›</a:t>
            </a:fld>
            <a:endParaRPr lang="en-US"/>
          </a:p>
        </p:txBody>
      </p:sp>
    </p:spTree>
    <p:extLst>
      <p:ext uri="{BB962C8B-B14F-4D97-AF65-F5344CB8AC3E}">
        <p14:creationId xmlns:p14="http://schemas.microsoft.com/office/powerpoint/2010/main" val="508893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469326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848862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943279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355809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3347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tx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1B5EDE-BCE0-3E0B-9830-13318F11986C}"/>
              </a:ext>
            </a:extLst>
          </p:cNvPr>
          <p:cNvGrpSpPr/>
          <p:nvPr/>
        </p:nvGrpSpPr>
        <p:grpSpPr>
          <a:xfrm>
            <a:off x="5985876" y="-21905"/>
            <a:ext cx="12412248" cy="11818936"/>
            <a:chOff x="7543801" y="1723395"/>
            <a:chExt cx="4630135" cy="4408812"/>
          </a:xfrm>
        </p:grpSpPr>
        <p:sp>
          <p:nvSpPr>
            <p:cNvPr id="8" name="Freeform: Shape 7">
              <a:extLst>
                <a:ext uri="{FF2B5EF4-FFF2-40B4-BE49-F238E27FC236}">
                  <a16:creationId xmlns:a16="http://schemas.microsoft.com/office/drawing/2014/main" id="{7ACED1EA-3CEE-9C79-A288-7D5864967494}"/>
                </a:ext>
              </a:extLst>
            </p:cNvPr>
            <p:cNvSpPr/>
            <p:nvPr/>
          </p:nvSpPr>
          <p:spPr>
            <a:xfrm>
              <a:off x="7543801" y="3813690"/>
              <a:ext cx="2313339" cy="255883"/>
            </a:xfrm>
            <a:custGeom>
              <a:avLst/>
              <a:gdLst>
                <a:gd name="connsiteX0" fmla="*/ 0 w 2313339"/>
                <a:gd name="connsiteY0" fmla="*/ 122755 h 255883"/>
                <a:gd name="connsiteX1" fmla="*/ 1941614 w 2313339"/>
                <a:gd name="connsiteY1" fmla="*/ 255884 h 255883"/>
                <a:gd name="connsiteX2" fmla="*/ 2313339 w 2313339"/>
                <a:gd name="connsiteY2" fmla="*/ 117568 h 255883"/>
                <a:gd name="connsiteX3" fmla="*/ 1932970 w 2313339"/>
                <a:gd name="connsiteY3" fmla="*/ 0 h 255883"/>
                <a:gd name="connsiteX4" fmla="*/ 0 w 2313339"/>
                <a:gd name="connsiteY4" fmla="*/ 122755 h 25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39" h="255883">
                  <a:moveTo>
                    <a:pt x="0" y="122755"/>
                  </a:moveTo>
                  <a:lnTo>
                    <a:pt x="1941614" y="255884"/>
                  </a:lnTo>
                  <a:lnTo>
                    <a:pt x="2313339" y="117568"/>
                  </a:lnTo>
                  <a:lnTo>
                    <a:pt x="1932970" y="0"/>
                  </a:lnTo>
                  <a:lnTo>
                    <a:pt x="0" y="122755"/>
                  </a:lnTo>
                  <a:close/>
                </a:path>
              </a:pathLst>
            </a:custGeom>
            <a:solidFill>
              <a:srgbClr val="FFA400"/>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0D1B802-9342-90B9-5217-3E594D9B8E91}"/>
                </a:ext>
              </a:extLst>
            </p:cNvPr>
            <p:cNvSpPr/>
            <p:nvPr/>
          </p:nvSpPr>
          <p:spPr>
            <a:xfrm>
              <a:off x="7991599" y="3931259"/>
              <a:ext cx="1865540" cy="1364138"/>
            </a:xfrm>
            <a:custGeom>
              <a:avLst/>
              <a:gdLst>
                <a:gd name="connsiteX0" fmla="*/ 1865540 w 1865540"/>
                <a:gd name="connsiteY0" fmla="*/ 0 h 1364138"/>
                <a:gd name="connsiteX1" fmla="*/ 1645963 w 1865540"/>
                <a:gd name="connsiteY1" fmla="*/ 330229 h 1364138"/>
                <a:gd name="connsiteX2" fmla="*/ 0 w 1865540"/>
                <a:gd name="connsiteY2" fmla="*/ 1364139 h 1364138"/>
                <a:gd name="connsiteX3" fmla="*/ 1488629 w 1865540"/>
                <a:gd name="connsiteY3" fmla="*/ 138316 h 1364138"/>
                <a:gd name="connsiteX4" fmla="*/ 1865540 w 1865540"/>
                <a:gd name="connsiteY4" fmla="*/ 0 h 136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540" h="1364138">
                  <a:moveTo>
                    <a:pt x="1865540" y="0"/>
                  </a:moveTo>
                  <a:lnTo>
                    <a:pt x="1645963" y="330229"/>
                  </a:lnTo>
                  <a:lnTo>
                    <a:pt x="0" y="1364139"/>
                  </a:lnTo>
                  <a:lnTo>
                    <a:pt x="1488629" y="138316"/>
                  </a:lnTo>
                  <a:lnTo>
                    <a:pt x="1865540" y="0"/>
                  </a:lnTo>
                  <a:close/>
                </a:path>
              </a:pathLst>
            </a:custGeom>
            <a:solidFill>
              <a:srgbClr val="CC3333"/>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D2B31D-0F64-0FA2-BC73-C31459369736}"/>
                </a:ext>
              </a:extLst>
            </p:cNvPr>
            <p:cNvSpPr/>
            <p:nvPr/>
          </p:nvSpPr>
          <p:spPr>
            <a:xfrm>
              <a:off x="9151727" y="3932988"/>
              <a:ext cx="724431" cy="2199219"/>
            </a:xfrm>
            <a:custGeom>
              <a:avLst/>
              <a:gdLst>
                <a:gd name="connsiteX0" fmla="*/ 485836 w 724431"/>
                <a:gd name="connsiteY0" fmla="*/ 326771 h 2199219"/>
                <a:gd name="connsiteX1" fmla="*/ 0 w 724431"/>
                <a:gd name="connsiteY1" fmla="*/ 2199220 h 2199219"/>
                <a:gd name="connsiteX2" fmla="*/ 724431 w 724431"/>
                <a:gd name="connsiteY2" fmla="*/ 382097 h 2199219"/>
                <a:gd name="connsiteX3" fmla="*/ 705413 w 724431"/>
                <a:gd name="connsiteY3" fmla="*/ 0 h 2199219"/>
                <a:gd name="connsiteX4" fmla="*/ 485836 w 724431"/>
                <a:gd name="connsiteY4" fmla="*/ 326771 h 219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431" h="2199219">
                  <a:moveTo>
                    <a:pt x="485836" y="326771"/>
                  </a:moveTo>
                  <a:lnTo>
                    <a:pt x="0" y="2199220"/>
                  </a:lnTo>
                  <a:lnTo>
                    <a:pt x="724431" y="382097"/>
                  </a:lnTo>
                  <a:lnTo>
                    <a:pt x="705413" y="0"/>
                  </a:lnTo>
                  <a:lnTo>
                    <a:pt x="485836" y="326771"/>
                  </a:lnTo>
                  <a:close/>
                </a:path>
              </a:pathLst>
            </a:custGeom>
            <a:solidFill>
              <a:srgbClr val="DE7A7A"/>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D9A280E-776F-247E-020A-567113060DE9}"/>
                </a:ext>
              </a:extLst>
            </p:cNvPr>
            <p:cNvSpPr/>
            <p:nvPr/>
          </p:nvSpPr>
          <p:spPr>
            <a:xfrm>
              <a:off x="9857140" y="3929530"/>
              <a:ext cx="726160" cy="2197490"/>
            </a:xfrm>
            <a:custGeom>
              <a:avLst/>
              <a:gdLst>
                <a:gd name="connsiteX0" fmla="*/ 19018 w 726160"/>
                <a:gd name="connsiteY0" fmla="*/ 382097 h 2197490"/>
                <a:gd name="connsiteX1" fmla="*/ 726160 w 726160"/>
                <a:gd name="connsiteY1" fmla="*/ 2197491 h 2197490"/>
                <a:gd name="connsiteX2" fmla="*/ 250698 w 726160"/>
                <a:gd name="connsiteY2" fmla="*/ 311210 h 2197490"/>
                <a:gd name="connsiteX3" fmla="*/ 0 w 726160"/>
                <a:gd name="connsiteY3" fmla="*/ 0 h 2197490"/>
                <a:gd name="connsiteX4" fmla="*/ 19018 w 726160"/>
                <a:gd name="connsiteY4" fmla="*/ 382097 h 219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60" h="2197490">
                  <a:moveTo>
                    <a:pt x="19018" y="382097"/>
                  </a:moveTo>
                  <a:lnTo>
                    <a:pt x="726160" y="2197491"/>
                  </a:lnTo>
                  <a:lnTo>
                    <a:pt x="250698" y="311210"/>
                  </a:lnTo>
                  <a:lnTo>
                    <a:pt x="0" y="0"/>
                  </a:lnTo>
                  <a:lnTo>
                    <a:pt x="19018" y="382097"/>
                  </a:lnTo>
                  <a:close/>
                </a:path>
              </a:pathLst>
            </a:custGeom>
            <a:solidFill>
              <a:srgbClr val="DB1E34"/>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BC94FF8-4AC8-5856-143B-6236062C9AEE}"/>
                </a:ext>
              </a:extLst>
            </p:cNvPr>
            <p:cNvSpPr/>
            <p:nvPr/>
          </p:nvSpPr>
          <p:spPr>
            <a:xfrm>
              <a:off x="9857140" y="3931259"/>
              <a:ext cx="1879371" cy="1350307"/>
            </a:xfrm>
            <a:custGeom>
              <a:avLst/>
              <a:gdLst>
                <a:gd name="connsiteX0" fmla="*/ 0 w 1879371"/>
                <a:gd name="connsiteY0" fmla="*/ 0 h 1350307"/>
                <a:gd name="connsiteX1" fmla="*/ 387285 w 1879371"/>
                <a:gd name="connsiteY1" fmla="*/ 103737 h 1350307"/>
                <a:gd name="connsiteX2" fmla="*/ 1879372 w 1879371"/>
                <a:gd name="connsiteY2" fmla="*/ 1350307 h 1350307"/>
                <a:gd name="connsiteX3" fmla="*/ 247240 w 1879371"/>
                <a:gd name="connsiteY3" fmla="*/ 306023 h 1350307"/>
                <a:gd name="connsiteX4" fmla="*/ 0 w 1879371"/>
                <a:gd name="connsiteY4" fmla="*/ 0 h 135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71" h="1350307">
                  <a:moveTo>
                    <a:pt x="0" y="0"/>
                  </a:moveTo>
                  <a:lnTo>
                    <a:pt x="387285" y="103737"/>
                  </a:lnTo>
                  <a:lnTo>
                    <a:pt x="1879372" y="1350307"/>
                  </a:lnTo>
                  <a:lnTo>
                    <a:pt x="247240" y="306023"/>
                  </a:lnTo>
                  <a:lnTo>
                    <a:pt x="0" y="0"/>
                  </a:lnTo>
                  <a:close/>
                </a:path>
              </a:pathLst>
            </a:custGeom>
            <a:solidFill>
              <a:srgbClr val="E76D7B"/>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C04946A-0833-F133-C0A6-C6A3275CC32A}"/>
                </a:ext>
              </a:extLst>
            </p:cNvPr>
            <p:cNvSpPr/>
            <p:nvPr/>
          </p:nvSpPr>
          <p:spPr>
            <a:xfrm>
              <a:off x="9853682" y="3787756"/>
              <a:ext cx="2320254" cy="247239"/>
            </a:xfrm>
            <a:custGeom>
              <a:avLst/>
              <a:gdLst>
                <a:gd name="connsiteX0" fmla="*/ 0 w 2320254"/>
                <a:gd name="connsiteY0" fmla="*/ 141774 h 247239"/>
                <a:gd name="connsiteX1" fmla="*/ 392472 w 2320254"/>
                <a:gd name="connsiteY1" fmla="*/ 247239 h 247239"/>
                <a:gd name="connsiteX2" fmla="*/ 2320255 w 2320254"/>
                <a:gd name="connsiteY2" fmla="*/ 131400 h 247239"/>
                <a:gd name="connsiteX3" fmla="*/ 380370 w 2320254"/>
                <a:gd name="connsiteY3" fmla="*/ 0 h 247239"/>
                <a:gd name="connsiteX4" fmla="*/ 0 w 2320254"/>
                <a:gd name="connsiteY4" fmla="*/ 141774 h 2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254" h="247239">
                  <a:moveTo>
                    <a:pt x="0" y="141774"/>
                  </a:moveTo>
                  <a:lnTo>
                    <a:pt x="392472" y="247239"/>
                  </a:lnTo>
                  <a:lnTo>
                    <a:pt x="2320255" y="131400"/>
                  </a:lnTo>
                  <a:lnTo>
                    <a:pt x="380370" y="0"/>
                  </a:lnTo>
                  <a:lnTo>
                    <a:pt x="0" y="141774"/>
                  </a:lnTo>
                  <a:close/>
                </a:path>
              </a:pathLst>
            </a:custGeom>
            <a:solidFill>
              <a:srgbClr val="FFA400"/>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2B74105-8E99-6520-19EC-575828D8B62A}"/>
                </a:ext>
              </a:extLst>
            </p:cNvPr>
            <p:cNvSpPr/>
            <p:nvPr/>
          </p:nvSpPr>
          <p:spPr>
            <a:xfrm>
              <a:off x="9855411" y="2560204"/>
              <a:ext cx="1870727" cy="1369325"/>
            </a:xfrm>
            <a:custGeom>
              <a:avLst/>
              <a:gdLst>
                <a:gd name="connsiteX0" fmla="*/ 0 w 1870727"/>
                <a:gd name="connsiteY0" fmla="*/ 1369325 h 1369325"/>
                <a:gd name="connsiteX1" fmla="*/ 221306 w 1870727"/>
                <a:gd name="connsiteY1" fmla="*/ 1049470 h 1369325"/>
                <a:gd name="connsiteX2" fmla="*/ 1870727 w 1870727"/>
                <a:gd name="connsiteY2" fmla="*/ 0 h 1369325"/>
                <a:gd name="connsiteX3" fmla="*/ 376912 w 1870727"/>
                <a:gd name="connsiteY3" fmla="*/ 1227552 h 1369325"/>
                <a:gd name="connsiteX4" fmla="*/ 0 w 1870727"/>
                <a:gd name="connsiteY4" fmla="*/ 1369325 h 136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727" h="1369325">
                  <a:moveTo>
                    <a:pt x="0" y="1369325"/>
                  </a:moveTo>
                  <a:lnTo>
                    <a:pt x="221306" y="1049470"/>
                  </a:lnTo>
                  <a:lnTo>
                    <a:pt x="1870727" y="0"/>
                  </a:lnTo>
                  <a:lnTo>
                    <a:pt x="376912" y="1227552"/>
                  </a:lnTo>
                  <a:lnTo>
                    <a:pt x="0" y="1369325"/>
                  </a:lnTo>
                  <a:close/>
                </a:path>
              </a:pathLst>
            </a:custGeom>
            <a:solidFill>
              <a:srgbClr val="005487"/>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148229C-0105-3A65-5EFC-60B70B7A981C}"/>
                </a:ext>
              </a:extLst>
            </p:cNvPr>
            <p:cNvSpPr/>
            <p:nvPr/>
          </p:nvSpPr>
          <p:spPr>
            <a:xfrm>
              <a:off x="9853539" y="1723395"/>
              <a:ext cx="719244" cy="2204406"/>
            </a:xfrm>
            <a:custGeom>
              <a:avLst/>
              <a:gdLst>
                <a:gd name="connsiteX0" fmla="*/ 0 w 719244"/>
                <a:gd name="connsiteY0" fmla="*/ 1813665 h 2204406"/>
                <a:gd name="connsiteX1" fmla="*/ 10374 w 719244"/>
                <a:gd name="connsiteY1" fmla="*/ 2204407 h 2204406"/>
                <a:gd name="connsiteX2" fmla="*/ 229951 w 719244"/>
                <a:gd name="connsiteY2" fmla="*/ 1886280 h 2204406"/>
                <a:gd name="connsiteX3" fmla="*/ 719245 w 719244"/>
                <a:gd name="connsiteY3" fmla="*/ 0 h 2204406"/>
                <a:gd name="connsiteX4" fmla="*/ 0 w 719244"/>
                <a:gd name="connsiteY4" fmla="*/ 181366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44" h="2204406">
                  <a:moveTo>
                    <a:pt x="0" y="1813665"/>
                  </a:moveTo>
                  <a:lnTo>
                    <a:pt x="10374" y="2204407"/>
                  </a:lnTo>
                  <a:lnTo>
                    <a:pt x="229951" y="1886280"/>
                  </a:lnTo>
                  <a:lnTo>
                    <a:pt x="719245" y="0"/>
                  </a:lnTo>
                  <a:lnTo>
                    <a:pt x="0" y="1813665"/>
                  </a:lnTo>
                  <a:close/>
                </a:path>
              </a:pathLst>
            </a:custGeom>
            <a:solidFill>
              <a:srgbClr val="7FA9C3"/>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CE299FE-C333-D36A-8A77-72907CA455AD}"/>
                </a:ext>
              </a:extLst>
            </p:cNvPr>
            <p:cNvSpPr/>
            <p:nvPr/>
          </p:nvSpPr>
          <p:spPr>
            <a:xfrm>
              <a:off x="9138446" y="1732589"/>
              <a:ext cx="722702" cy="2204406"/>
            </a:xfrm>
            <a:custGeom>
              <a:avLst/>
              <a:gdLst>
                <a:gd name="connsiteX0" fmla="*/ 484107 w 722702"/>
                <a:gd name="connsiteY0" fmla="*/ 1894925 h 2204406"/>
                <a:gd name="connsiteX1" fmla="*/ 722702 w 722702"/>
                <a:gd name="connsiteY1" fmla="*/ 2204407 h 2204406"/>
                <a:gd name="connsiteX2" fmla="*/ 714058 w 722702"/>
                <a:gd name="connsiteY2" fmla="*/ 1811936 h 2204406"/>
                <a:gd name="connsiteX3" fmla="*/ 0 w 722702"/>
                <a:gd name="connsiteY3" fmla="*/ 0 h 2204406"/>
                <a:gd name="connsiteX4" fmla="*/ 484107 w 722702"/>
                <a:gd name="connsiteY4" fmla="*/ 189492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2" h="2204406">
                  <a:moveTo>
                    <a:pt x="484107" y="1894925"/>
                  </a:moveTo>
                  <a:lnTo>
                    <a:pt x="722702" y="2204407"/>
                  </a:lnTo>
                  <a:lnTo>
                    <a:pt x="714058" y="1811936"/>
                  </a:lnTo>
                  <a:lnTo>
                    <a:pt x="0" y="0"/>
                  </a:lnTo>
                  <a:lnTo>
                    <a:pt x="484107" y="1894925"/>
                  </a:lnTo>
                  <a:close/>
                </a:path>
              </a:pathLst>
            </a:custGeom>
            <a:solidFill>
              <a:srgbClr val="00B497"/>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CEB82D1-530B-D2F3-50C5-25D71EE70961}"/>
                </a:ext>
              </a:extLst>
            </p:cNvPr>
            <p:cNvSpPr/>
            <p:nvPr/>
          </p:nvSpPr>
          <p:spPr>
            <a:xfrm>
              <a:off x="7981226" y="2574036"/>
              <a:ext cx="1875914" cy="1355493"/>
            </a:xfrm>
            <a:custGeom>
              <a:avLst/>
              <a:gdLst>
                <a:gd name="connsiteX0" fmla="*/ 1875914 w 1875914"/>
                <a:gd name="connsiteY0" fmla="*/ 1355494 h 1355493"/>
                <a:gd name="connsiteX1" fmla="*/ 1492086 w 1875914"/>
                <a:gd name="connsiteY1" fmla="*/ 1237926 h 1355493"/>
                <a:gd name="connsiteX2" fmla="*/ 0 w 1875914"/>
                <a:gd name="connsiteY2" fmla="*/ 0 h 1355493"/>
                <a:gd name="connsiteX3" fmla="*/ 1639047 w 1875914"/>
                <a:gd name="connsiteY3" fmla="*/ 1049470 h 1355493"/>
                <a:gd name="connsiteX4" fmla="*/ 1875914 w 1875914"/>
                <a:gd name="connsiteY4" fmla="*/ 1355494 h 1355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14" h="1355493">
                  <a:moveTo>
                    <a:pt x="1875914" y="1355494"/>
                  </a:moveTo>
                  <a:lnTo>
                    <a:pt x="1492086" y="1237926"/>
                  </a:lnTo>
                  <a:lnTo>
                    <a:pt x="0" y="0"/>
                  </a:lnTo>
                  <a:lnTo>
                    <a:pt x="1639047" y="1049470"/>
                  </a:lnTo>
                  <a:lnTo>
                    <a:pt x="1875914" y="1355494"/>
                  </a:lnTo>
                  <a:close/>
                </a:path>
              </a:pathLst>
            </a:custGeom>
            <a:solidFill>
              <a:srgbClr val="7FDACB"/>
            </a:solidFill>
            <a:ln w="0" cap="flat">
              <a:noFill/>
              <a:prstDash val="solid"/>
              <a:miter/>
            </a:ln>
          </p:spPr>
          <p:txBody>
            <a:bodyPr rtlCol="0" anchor="ctr"/>
            <a:lstStyle/>
            <a:p>
              <a:endParaRPr lang="en-US"/>
            </a:p>
          </p:txBody>
        </p:sp>
      </p:grpSp>
      <p:sp>
        <p:nvSpPr>
          <p:cNvPr id="16" name="Picture Placeholder 15">
            <a:extLst>
              <a:ext uri="{FF2B5EF4-FFF2-40B4-BE49-F238E27FC236}">
                <a16:creationId xmlns:a16="http://schemas.microsoft.com/office/drawing/2014/main" id="{12E97DB5-836F-BB6F-D595-76A6EE872295}"/>
              </a:ext>
            </a:extLst>
          </p:cNvPr>
          <p:cNvSpPr>
            <a:spLocks noGrp="1" noChangeAspect="1"/>
          </p:cNvSpPr>
          <p:nvPr>
            <p:ph type="pic" sz="quarter" idx="13"/>
          </p:nvPr>
        </p:nvSpPr>
        <p:spPr>
          <a:xfrm>
            <a:off x="785810" y="784997"/>
            <a:ext cx="1672910" cy="1938011"/>
          </a:xfrm>
          <a:noFill/>
        </p:spPr>
        <p:txBody>
          <a:bodyPr/>
          <a:lstStyle/>
          <a:p>
            <a:r>
              <a:rPr lang="en-US"/>
              <a:t>Click icon to add picture</a:t>
            </a:r>
          </a:p>
        </p:txBody>
      </p:sp>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2844801" y="884238"/>
            <a:ext cx="5608320" cy="3876023"/>
          </a:xfrm>
          <a:noFill/>
          <a:ln>
            <a:noFill/>
          </a:ln>
        </p:spPr>
        <p:txBody>
          <a:bodyPr anchor="t">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785810" y="2822249"/>
            <a:ext cx="1672910" cy="1938012"/>
          </a:xfrm>
          <a:noFill/>
        </p:spPr>
        <p:txBody>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3095D8E-465A-F42C-A839-64D1F97EE949}"/>
              </a:ext>
            </a:extLst>
          </p:cNvPr>
          <p:cNvSpPr>
            <a:spLocks noGrp="1"/>
          </p:cNvSpPr>
          <p:nvPr>
            <p:ph type="dt" sz="half" idx="10"/>
          </p:nvPr>
        </p:nvSpPr>
        <p:spPr/>
        <p:txBody>
          <a:bodyPr/>
          <a:lstStyle/>
          <a:p>
            <a:fld id="{56BD3D22-CDAE-4AC6-A6B4-501303D5E97B}" type="datetimeFigureOut">
              <a:rPr lang="en-US" smtClean="0"/>
              <a:t>11/20/2025</a:t>
            </a:fld>
            <a:endParaRPr lang="en-US"/>
          </a:p>
        </p:txBody>
      </p:sp>
      <p:sp>
        <p:nvSpPr>
          <p:cNvPr id="9" name="Slide Number Placeholder 8">
            <a:extLst>
              <a:ext uri="{FF2B5EF4-FFF2-40B4-BE49-F238E27FC236}">
                <a16:creationId xmlns:a16="http://schemas.microsoft.com/office/drawing/2014/main" id="{FE43347F-EF1D-AEE9-C92F-435289725DA2}"/>
              </a:ext>
            </a:extLst>
          </p:cNvPr>
          <p:cNvSpPr>
            <a:spLocks noGrp="1"/>
          </p:cNvSpPr>
          <p:nvPr>
            <p:ph type="sldNum" sz="quarter" idx="12"/>
          </p:nvPr>
        </p:nvSpPr>
        <p:spPr/>
        <p:txBody>
          <a:bodyPr/>
          <a:lstStyle/>
          <a:p>
            <a:fld id="{4C5596A1-02A1-4607-85C7-A65B7FA48D9F}" type="slidenum">
              <a:rPr lang="en-US" smtClean="0"/>
              <a:t>‹#›</a:t>
            </a:fld>
            <a:endParaRPr lang="en-US"/>
          </a:p>
        </p:txBody>
      </p:sp>
      <p:sp>
        <p:nvSpPr>
          <p:cNvPr id="4" name="Rectangle 3">
            <a:extLst>
              <a:ext uri="{FF2B5EF4-FFF2-40B4-BE49-F238E27FC236}">
                <a16:creationId xmlns:a16="http://schemas.microsoft.com/office/drawing/2014/main" id="{A1AC4D89-9D4D-9FA7-9635-EED48113654A}"/>
              </a:ext>
            </a:extLst>
          </p:cNvPr>
          <p:cNvSpPr/>
          <p:nvPr/>
        </p:nvSpPr>
        <p:spPr>
          <a:xfrm>
            <a:off x="328505" y="559012"/>
            <a:ext cx="399729" cy="6044777"/>
          </a:xfrm>
          <a:prstGeom prst="rect">
            <a:avLst/>
          </a:prstGeom>
          <a:solidFill>
            <a:srgbClr val="7FA9C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91440" tIns="274320" rIns="91440" rtlCol="0" anchor="ctr"/>
          <a:lstStyle/>
          <a:p>
            <a:pPr algn="l"/>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9255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656580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892451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933999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245988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6"/>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1B5EDE-BCE0-3E0B-9830-13318F11986C}"/>
              </a:ext>
            </a:extLst>
          </p:cNvPr>
          <p:cNvGrpSpPr/>
          <p:nvPr/>
        </p:nvGrpSpPr>
        <p:grpSpPr>
          <a:xfrm>
            <a:off x="5985876" y="-21905"/>
            <a:ext cx="12412248" cy="11818936"/>
            <a:chOff x="7543801" y="1723395"/>
            <a:chExt cx="4630135" cy="4408812"/>
          </a:xfrm>
        </p:grpSpPr>
        <p:sp>
          <p:nvSpPr>
            <p:cNvPr id="8" name="Freeform: Shape 7">
              <a:extLst>
                <a:ext uri="{FF2B5EF4-FFF2-40B4-BE49-F238E27FC236}">
                  <a16:creationId xmlns:a16="http://schemas.microsoft.com/office/drawing/2014/main" id="{7ACED1EA-3CEE-9C79-A288-7D5864967494}"/>
                </a:ext>
              </a:extLst>
            </p:cNvPr>
            <p:cNvSpPr/>
            <p:nvPr/>
          </p:nvSpPr>
          <p:spPr>
            <a:xfrm>
              <a:off x="7543801" y="3813690"/>
              <a:ext cx="2313339" cy="255883"/>
            </a:xfrm>
            <a:custGeom>
              <a:avLst/>
              <a:gdLst>
                <a:gd name="connsiteX0" fmla="*/ 0 w 2313339"/>
                <a:gd name="connsiteY0" fmla="*/ 122755 h 255883"/>
                <a:gd name="connsiteX1" fmla="*/ 1941614 w 2313339"/>
                <a:gd name="connsiteY1" fmla="*/ 255884 h 255883"/>
                <a:gd name="connsiteX2" fmla="*/ 2313339 w 2313339"/>
                <a:gd name="connsiteY2" fmla="*/ 117568 h 255883"/>
                <a:gd name="connsiteX3" fmla="*/ 1932970 w 2313339"/>
                <a:gd name="connsiteY3" fmla="*/ 0 h 255883"/>
                <a:gd name="connsiteX4" fmla="*/ 0 w 2313339"/>
                <a:gd name="connsiteY4" fmla="*/ 122755 h 25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39" h="255883">
                  <a:moveTo>
                    <a:pt x="0" y="122755"/>
                  </a:moveTo>
                  <a:lnTo>
                    <a:pt x="1941614" y="255884"/>
                  </a:lnTo>
                  <a:lnTo>
                    <a:pt x="2313339" y="117568"/>
                  </a:lnTo>
                  <a:lnTo>
                    <a:pt x="1932970" y="0"/>
                  </a:lnTo>
                  <a:lnTo>
                    <a:pt x="0" y="122755"/>
                  </a:lnTo>
                  <a:close/>
                </a:path>
              </a:pathLst>
            </a:custGeom>
            <a:solidFill>
              <a:srgbClr val="FFA400"/>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0D1B802-9342-90B9-5217-3E594D9B8E91}"/>
                </a:ext>
              </a:extLst>
            </p:cNvPr>
            <p:cNvSpPr/>
            <p:nvPr/>
          </p:nvSpPr>
          <p:spPr>
            <a:xfrm>
              <a:off x="7991599" y="3931259"/>
              <a:ext cx="1865540" cy="1364138"/>
            </a:xfrm>
            <a:custGeom>
              <a:avLst/>
              <a:gdLst>
                <a:gd name="connsiteX0" fmla="*/ 1865540 w 1865540"/>
                <a:gd name="connsiteY0" fmla="*/ 0 h 1364138"/>
                <a:gd name="connsiteX1" fmla="*/ 1645963 w 1865540"/>
                <a:gd name="connsiteY1" fmla="*/ 330229 h 1364138"/>
                <a:gd name="connsiteX2" fmla="*/ 0 w 1865540"/>
                <a:gd name="connsiteY2" fmla="*/ 1364139 h 1364138"/>
                <a:gd name="connsiteX3" fmla="*/ 1488629 w 1865540"/>
                <a:gd name="connsiteY3" fmla="*/ 138316 h 1364138"/>
                <a:gd name="connsiteX4" fmla="*/ 1865540 w 1865540"/>
                <a:gd name="connsiteY4" fmla="*/ 0 h 136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540" h="1364138">
                  <a:moveTo>
                    <a:pt x="1865540" y="0"/>
                  </a:moveTo>
                  <a:lnTo>
                    <a:pt x="1645963" y="330229"/>
                  </a:lnTo>
                  <a:lnTo>
                    <a:pt x="0" y="1364139"/>
                  </a:lnTo>
                  <a:lnTo>
                    <a:pt x="1488629" y="138316"/>
                  </a:lnTo>
                  <a:lnTo>
                    <a:pt x="1865540" y="0"/>
                  </a:lnTo>
                  <a:close/>
                </a:path>
              </a:pathLst>
            </a:custGeom>
            <a:solidFill>
              <a:srgbClr val="CC3333"/>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D2B31D-0F64-0FA2-BC73-C31459369736}"/>
                </a:ext>
              </a:extLst>
            </p:cNvPr>
            <p:cNvSpPr/>
            <p:nvPr/>
          </p:nvSpPr>
          <p:spPr>
            <a:xfrm>
              <a:off x="9151727" y="3932988"/>
              <a:ext cx="724431" cy="2199219"/>
            </a:xfrm>
            <a:custGeom>
              <a:avLst/>
              <a:gdLst>
                <a:gd name="connsiteX0" fmla="*/ 485836 w 724431"/>
                <a:gd name="connsiteY0" fmla="*/ 326771 h 2199219"/>
                <a:gd name="connsiteX1" fmla="*/ 0 w 724431"/>
                <a:gd name="connsiteY1" fmla="*/ 2199220 h 2199219"/>
                <a:gd name="connsiteX2" fmla="*/ 724431 w 724431"/>
                <a:gd name="connsiteY2" fmla="*/ 382097 h 2199219"/>
                <a:gd name="connsiteX3" fmla="*/ 705413 w 724431"/>
                <a:gd name="connsiteY3" fmla="*/ 0 h 2199219"/>
                <a:gd name="connsiteX4" fmla="*/ 485836 w 724431"/>
                <a:gd name="connsiteY4" fmla="*/ 326771 h 219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431" h="2199219">
                  <a:moveTo>
                    <a:pt x="485836" y="326771"/>
                  </a:moveTo>
                  <a:lnTo>
                    <a:pt x="0" y="2199220"/>
                  </a:lnTo>
                  <a:lnTo>
                    <a:pt x="724431" y="382097"/>
                  </a:lnTo>
                  <a:lnTo>
                    <a:pt x="705413" y="0"/>
                  </a:lnTo>
                  <a:lnTo>
                    <a:pt x="485836" y="326771"/>
                  </a:lnTo>
                  <a:close/>
                </a:path>
              </a:pathLst>
            </a:custGeom>
            <a:solidFill>
              <a:srgbClr val="DE7A7A"/>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D9A280E-776F-247E-020A-567113060DE9}"/>
                </a:ext>
              </a:extLst>
            </p:cNvPr>
            <p:cNvSpPr/>
            <p:nvPr/>
          </p:nvSpPr>
          <p:spPr>
            <a:xfrm>
              <a:off x="9857140" y="3929530"/>
              <a:ext cx="726160" cy="2197490"/>
            </a:xfrm>
            <a:custGeom>
              <a:avLst/>
              <a:gdLst>
                <a:gd name="connsiteX0" fmla="*/ 19018 w 726160"/>
                <a:gd name="connsiteY0" fmla="*/ 382097 h 2197490"/>
                <a:gd name="connsiteX1" fmla="*/ 726160 w 726160"/>
                <a:gd name="connsiteY1" fmla="*/ 2197491 h 2197490"/>
                <a:gd name="connsiteX2" fmla="*/ 250698 w 726160"/>
                <a:gd name="connsiteY2" fmla="*/ 311210 h 2197490"/>
                <a:gd name="connsiteX3" fmla="*/ 0 w 726160"/>
                <a:gd name="connsiteY3" fmla="*/ 0 h 2197490"/>
                <a:gd name="connsiteX4" fmla="*/ 19018 w 726160"/>
                <a:gd name="connsiteY4" fmla="*/ 382097 h 219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60" h="2197490">
                  <a:moveTo>
                    <a:pt x="19018" y="382097"/>
                  </a:moveTo>
                  <a:lnTo>
                    <a:pt x="726160" y="2197491"/>
                  </a:lnTo>
                  <a:lnTo>
                    <a:pt x="250698" y="311210"/>
                  </a:lnTo>
                  <a:lnTo>
                    <a:pt x="0" y="0"/>
                  </a:lnTo>
                  <a:lnTo>
                    <a:pt x="19018" y="382097"/>
                  </a:lnTo>
                  <a:close/>
                </a:path>
              </a:pathLst>
            </a:custGeom>
            <a:solidFill>
              <a:srgbClr val="DB1E34"/>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BC94FF8-4AC8-5856-143B-6236062C9AEE}"/>
                </a:ext>
              </a:extLst>
            </p:cNvPr>
            <p:cNvSpPr/>
            <p:nvPr/>
          </p:nvSpPr>
          <p:spPr>
            <a:xfrm>
              <a:off x="9857140" y="3931259"/>
              <a:ext cx="1879371" cy="1350307"/>
            </a:xfrm>
            <a:custGeom>
              <a:avLst/>
              <a:gdLst>
                <a:gd name="connsiteX0" fmla="*/ 0 w 1879371"/>
                <a:gd name="connsiteY0" fmla="*/ 0 h 1350307"/>
                <a:gd name="connsiteX1" fmla="*/ 387285 w 1879371"/>
                <a:gd name="connsiteY1" fmla="*/ 103737 h 1350307"/>
                <a:gd name="connsiteX2" fmla="*/ 1879372 w 1879371"/>
                <a:gd name="connsiteY2" fmla="*/ 1350307 h 1350307"/>
                <a:gd name="connsiteX3" fmla="*/ 247240 w 1879371"/>
                <a:gd name="connsiteY3" fmla="*/ 306023 h 1350307"/>
                <a:gd name="connsiteX4" fmla="*/ 0 w 1879371"/>
                <a:gd name="connsiteY4" fmla="*/ 0 h 135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71" h="1350307">
                  <a:moveTo>
                    <a:pt x="0" y="0"/>
                  </a:moveTo>
                  <a:lnTo>
                    <a:pt x="387285" y="103737"/>
                  </a:lnTo>
                  <a:lnTo>
                    <a:pt x="1879372" y="1350307"/>
                  </a:lnTo>
                  <a:lnTo>
                    <a:pt x="247240" y="306023"/>
                  </a:lnTo>
                  <a:lnTo>
                    <a:pt x="0" y="0"/>
                  </a:lnTo>
                  <a:close/>
                </a:path>
              </a:pathLst>
            </a:custGeom>
            <a:solidFill>
              <a:srgbClr val="E76D7B"/>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C04946A-0833-F133-C0A6-C6A3275CC32A}"/>
                </a:ext>
              </a:extLst>
            </p:cNvPr>
            <p:cNvSpPr/>
            <p:nvPr/>
          </p:nvSpPr>
          <p:spPr>
            <a:xfrm>
              <a:off x="9853682" y="3787756"/>
              <a:ext cx="2320254" cy="247239"/>
            </a:xfrm>
            <a:custGeom>
              <a:avLst/>
              <a:gdLst>
                <a:gd name="connsiteX0" fmla="*/ 0 w 2320254"/>
                <a:gd name="connsiteY0" fmla="*/ 141774 h 247239"/>
                <a:gd name="connsiteX1" fmla="*/ 392472 w 2320254"/>
                <a:gd name="connsiteY1" fmla="*/ 247239 h 247239"/>
                <a:gd name="connsiteX2" fmla="*/ 2320255 w 2320254"/>
                <a:gd name="connsiteY2" fmla="*/ 131400 h 247239"/>
                <a:gd name="connsiteX3" fmla="*/ 380370 w 2320254"/>
                <a:gd name="connsiteY3" fmla="*/ 0 h 247239"/>
                <a:gd name="connsiteX4" fmla="*/ 0 w 2320254"/>
                <a:gd name="connsiteY4" fmla="*/ 141774 h 2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254" h="247239">
                  <a:moveTo>
                    <a:pt x="0" y="141774"/>
                  </a:moveTo>
                  <a:lnTo>
                    <a:pt x="392472" y="247239"/>
                  </a:lnTo>
                  <a:lnTo>
                    <a:pt x="2320255" y="131400"/>
                  </a:lnTo>
                  <a:lnTo>
                    <a:pt x="380370" y="0"/>
                  </a:lnTo>
                  <a:lnTo>
                    <a:pt x="0" y="141774"/>
                  </a:lnTo>
                  <a:close/>
                </a:path>
              </a:pathLst>
            </a:custGeom>
            <a:solidFill>
              <a:srgbClr val="FFA400"/>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2B74105-8E99-6520-19EC-575828D8B62A}"/>
                </a:ext>
              </a:extLst>
            </p:cNvPr>
            <p:cNvSpPr/>
            <p:nvPr/>
          </p:nvSpPr>
          <p:spPr>
            <a:xfrm>
              <a:off x="9855411" y="2560204"/>
              <a:ext cx="1870727" cy="1369325"/>
            </a:xfrm>
            <a:custGeom>
              <a:avLst/>
              <a:gdLst>
                <a:gd name="connsiteX0" fmla="*/ 0 w 1870727"/>
                <a:gd name="connsiteY0" fmla="*/ 1369325 h 1369325"/>
                <a:gd name="connsiteX1" fmla="*/ 221306 w 1870727"/>
                <a:gd name="connsiteY1" fmla="*/ 1049470 h 1369325"/>
                <a:gd name="connsiteX2" fmla="*/ 1870727 w 1870727"/>
                <a:gd name="connsiteY2" fmla="*/ 0 h 1369325"/>
                <a:gd name="connsiteX3" fmla="*/ 376912 w 1870727"/>
                <a:gd name="connsiteY3" fmla="*/ 1227552 h 1369325"/>
                <a:gd name="connsiteX4" fmla="*/ 0 w 1870727"/>
                <a:gd name="connsiteY4" fmla="*/ 1369325 h 136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727" h="1369325">
                  <a:moveTo>
                    <a:pt x="0" y="1369325"/>
                  </a:moveTo>
                  <a:lnTo>
                    <a:pt x="221306" y="1049470"/>
                  </a:lnTo>
                  <a:lnTo>
                    <a:pt x="1870727" y="0"/>
                  </a:lnTo>
                  <a:lnTo>
                    <a:pt x="376912" y="1227552"/>
                  </a:lnTo>
                  <a:lnTo>
                    <a:pt x="0" y="1369325"/>
                  </a:lnTo>
                  <a:close/>
                </a:path>
              </a:pathLst>
            </a:custGeom>
            <a:solidFill>
              <a:srgbClr val="005487"/>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148229C-0105-3A65-5EFC-60B70B7A981C}"/>
                </a:ext>
              </a:extLst>
            </p:cNvPr>
            <p:cNvSpPr/>
            <p:nvPr/>
          </p:nvSpPr>
          <p:spPr>
            <a:xfrm>
              <a:off x="9853539" y="1723395"/>
              <a:ext cx="719244" cy="2204406"/>
            </a:xfrm>
            <a:custGeom>
              <a:avLst/>
              <a:gdLst>
                <a:gd name="connsiteX0" fmla="*/ 0 w 719244"/>
                <a:gd name="connsiteY0" fmla="*/ 1813665 h 2204406"/>
                <a:gd name="connsiteX1" fmla="*/ 10374 w 719244"/>
                <a:gd name="connsiteY1" fmla="*/ 2204407 h 2204406"/>
                <a:gd name="connsiteX2" fmla="*/ 229951 w 719244"/>
                <a:gd name="connsiteY2" fmla="*/ 1886280 h 2204406"/>
                <a:gd name="connsiteX3" fmla="*/ 719245 w 719244"/>
                <a:gd name="connsiteY3" fmla="*/ 0 h 2204406"/>
                <a:gd name="connsiteX4" fmla="*/ 0 w 719244"/>
                <a:gd name="connsiteY4" fmla="*/ 181366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44" h="2204406">
                  <a:moveTo>
                    <a:pt x="0" y="1813665"/>
                  </a:moveTo>
                  <a:lnTo>
                    <a:pt x="10374" y="2204407"/>
                  </a:lnTo>
                  <a:lnTo>
                    <a:pt x="229951" y="1886280"/>
                  </a:lnTo>
                  <a:lnTo>
                    <a:pt x="719245" y="0"/>
                  </a:lnTo>
                  <a:lnTo>
                    <a:pt x="0" y="1813665"/>
                  </a:lnTo>
                  <a:close/>
                </a:path>
              </a:pathLst>
            </a:custGeom>
            <a:solidFill>
              <a:srgbClr val="7FA9C3"/>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CE299FE-C333-D36A-8A77-72907CA455AD}"/>
                </a:ext>
              </a:extLst>
            </p:cNvPr>
            <p:cNvSpPr/>
            <p:nvPr/>
          </p:nvSpPr>
          <p:spPr>
            <a:xfrm>
              <a:off x="9138446" y="1732589"/>
              <a:ext cx="722702" cy="2204406"/>
            </a:xfrm>
            <a:custGeom>
              <a:avLst/>
              <a:gdLst>
                <a:gd name="connsiteX0" fmla="*/ 484107 w 722702"/>
                <a:gd name="connsiteY0" fmla="*/ 1894925 h 2204406"/>
                <a:gd name="connsiteX1" fmla="*/ 722702 w 722702"/>
                <a:gd name="connsiteY1" fmla="*/ 2204407 h 2204406"/>
                <a:gd name="connsiteX2" fmla="*/ 714058 w 722702"/>
                <a:gd name="connsiteY2" fmla="*/ 1811936 h 2204406"/>
                <a:gd name="connsiteX3" fmla="*/ 0 w 722702"/>
                <a:gd name="connsiteY3" fmla="*/ 0 h 2204406"/>
                <a:gd name="connsiteX4" fmla="*/ 484107 w 722702"/>
                <a:gd name="connsiteY4" fmla="*/ 189492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2" h="2204406">
                  <a:moveTo>
                    <a:pt x="484107" y="1894925"/>
                  </a:moveTo>
                  <a:lnTo>
                    <a:pt x="722702" y="2204407"/>
                  </a:lnTo>
                  <a:lnTo>
                    <a:pt x="714058" y="1811936"/>
                  </a:lnTo>
                  <a:lnTo>
                    <a:pt x="0" y="0"/>
                  </a:lnTo>
                  <a:lnTo>
                    <a:pt x="484107" y="1894925"/>
                  </a:lnTo>
                  <a:close/>
                </a:path>
              </a:pathLst>
            </a:custGeom>
            <a:solidFill>
              <a:srgbClr val="00B497"/>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CEB82D1-530B-D2F3-50C5-25D71EE70961}"/>
                </a:ext>
              </a:extLst>
            </p:cNvPr>
            <p:cNvSpPr/>
            <p:nvPr/>
          </p:nvSpPr>
          <p:spPr>
            <a:xfrm>
              <a:off x="7981226" y="2574036"/>
              <a:ext cx="1875914" cy="1355493"/>
            </a:xfrm>
            <a:custGeom>
              <a:avLst/>
              <a:gdLst>
                <a:gd name="connsiteX0" fmla="*/ 1875914 w 1875914"/>
                <a:gd name="connsiteY0" fmla="*/ 1355494 h 1355493"/>
                <a:gd name="connsiteX1" fmla="*/ 1492086 w 1875914"/>
                <a:gd name="connsiteY1" fmla="*/ 1237926 h 1355493"/>
                <a:gd name="connsiteX2" fmla="*/ 0 w 1875914"/>
                <a:gd name="connsiteY2" fmla="*/ 0 h 1355493"/>
                <a:gd name="connsiteX3" fmla="*/ 1639047 w 1875914"/>
                <a:gd name="connsiteY3" fmla="*/ 1049470 h 1355493"/>
                <a:gd name="connsiteX4" fmla="*/ 1875914 w 1875914"/>
                <a:gd name="connsiteY4" fmla="*/ 1355494 h 1355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14" h="1355493">
                  <a:moveTo>
                    <a:pt x="1875914" y="1355494"/>
                  </a:moveTo>
                  <a:lnTo>
                    <a:pt x="1492086" y="1237926"/>
                  </a:lnTo>
                  <a:lnTo>
                    <a:pt x="0" y="0"/>
                  </a:lnTo>
                  <a:lnTo>
                    <a:pt x="1639047" y="1049470"/>
                  </a:lnTo>
                  <a:lnTo>
                    <a:pt x="1875914" y="1355494"/>
                  </a:lnTo>
                  <a:close/>
                </a:path>
              </a:pathLst>
            </a:custGeom>
            <a:solidFill>
              <a:srgbClr val="7FDACB"/>
            </a:solidFill>
            <a:ln w="0" cap="flat">
              <a:noFill/>
              <a:prstDash val="solid"/>
              <a:miter/>
            </a:ln>
          </p:spPr>
          <p:txBody>
            <a:bodyPr rtlCol="0" anchor="ctr"/>
            <a:lstStyle/>
            <a:p>
              <a:endParaRPr lang="en-US"/>
            </a:p>
          </p:txBody>
        </p:sp>
      </p:grpSp>
      <p:sp>
        <p:nvSpPr>
          <p:cNvPr id="16" name="Picture Placeholder 15">
            <a:extLst>
              <a:ext uri="{FF2B5EF4-FFF2-40B4-BE49-F238E27FC236}">
                <a16:creationId xmlns:a16="http://schemas.microsoft.com/office/drawing/2014/main" id="{12E97DB5-836F-BB6F-D595-76A6EE872295}"/>
              </a:ext>
            </a:extLst>
          </p:cNvPr>
          <p:cNvSpPr>
            <a:spLocks noGrp="1" noChangeAspect="1"/>
          </p:cNvSpPr>
          <p:nvPr>
            <p:ph type="pic" sz="quarter" idx="13"/>
          </p:nvPr>
        </p:nvSpPr>
        <p:spPr>
          <a:xfrm>
            <a:off x="785810" y="784997"/>
            <a:ext cx="1672910" cy="1938011"/>
          </a:xfrm>
          <a:noFill/>
        </p:spPr>
        <p:txBody>
          <a:bodyPr/>
          <a:lstStyle/>
          <a:p>
            <a:r>
              <a:rPr lang="en-US"/>
              <a:t>Click icon to add picture</a:t>
            </a:r>
          </a:p>
        </p:txBody>
      </p:sp>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2844801" y="884238"/>
            <a:ext cx="5608320" cy="3876023"/>
          </a:xfrm>
          <a:noFill/>
        </p:spPr>
        <p:txBody>
          <a:bodyPr anchor="t">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785810" y="2822249"/>
            <a:ext cx="1672910" cy="1938012"/>
          </a:xfrm>
          <a:no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3095D8E-465A-F42C-A839-64D1F97EE949}"/>
              </a:ext>
            </a:extLst>
          </p:cNvPr>
          <p:cNvSpPr>
            <a:spLocks noGrp="1"/>
          </p:cNvSpPr>
          <p:nvPr>
            <p:ph type="dt" sz="half" idx="10"/>
          </p:nvPr>
        </p:nvSpPr>
        <p:spPr/>
        <p:txBody>
          <a:bodyPr/>
          <a:lstStyle/>
          <a:p>
            <a:fld id="{8C28A28C-4C6A-46EA-90C0-4EE0B89CC5C7}" type="datetimeFigureOut">
              <a:rPr lang="en-US" smtClean="0"/>
              <a:pPr/>
              <a:t>11/20/2025</a:t>
            </a:fld>
            <a:endParaRPr lang="en-US"/>
          </a:p>
        </p:txBody>
      </p:sp>
      <p:sp>
        <p:nvSpPr>
          <p:cNvPr id="9" name="Slide Number Placeholder 8">
            <a:extLst>
              <a:ext uri="{FF2B5EF4-FFF2-40B4-BE49-F238E27FC236}">
                <a16:creationId xmlns:a16="http://schemas.microsoft.com/office/drawing/2014/main" id="{FE43347F-EF1D-AEE9-C92F-435289725DA2}"/>
              </a:ext>
            </a:extLst>
          </p:cNvPr>
          <p:cNvSpPr>
            <a:spLocks noGrp="1"/>
          </p:cNvSpPr>
          <p:nvPr>
            <p:ph type="sldNum" sz="quarter" idx="12"/>
          </p:nvPr>
        </p:nvSpPr>
        <p:spPr/>
        <p:txBody>
          <a:bodyPr/>
          <a:lstStyle/>
          <a:p>
            <a:fld id="{5DEF7F31-0B8A-474A-B86C-91F381754329}" type="slidenum">
              <a:rPr lang="en-US" smtClean="0"/>
              <a:pPr/>
              <a:t>‹#›</a:t>
            </a:fld>
            <a:endParaRPr lang="en-US"/>
          </a:p>
        </p:txBody>
      </p:sp>
      <p:sp>
        <p:nvSpPr>
          <p:cNvPr id="4" name="Rectangle 3">
            <a:extLst>
              <a:ext uri="{FF2B5EF4-FFF2-40B4-BE49-F238E27FC236}">
                <a16:creationId xmlns:a16="http://schemas.microsoft.com/office/drawing/2014/main" id="{D573A02D-7676-00BA-DCE2-B6F2A0B8988B}"/>
              </a:ext>
            </a:extLst>
          </p:cNvPr>
          <p:cNvSpPr/>
          <p:nvPr/>
        </p:nvSpPr>
        <p:spPr>
          <a:xfrm>
            <a:off x="176105" y="406612"/>
            <a:ext cx="399729" cy="60447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91440" tIns="274320" rIns="91440" rtlCol="0" anchor="ctr"/>
          <a:lstStyle/>
          <a:p>
            <a:pPr algn="l"/>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86352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918985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430829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321410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671307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53458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a:xfrm>
            <a:off x="1077362" y="6356350"/>
            <a:ext cx="2296603" cy="365125"/>
          </a:xfrm>
          <a:prstGeom prst="rect">
            <a:avLst/>
          </a:prstGeom>
        </p:spPr>
        <p:txBody>
          <a:bodyPr/>
          <a:lstStyle/>
          <a:p>
            <a:fld id="{56BD3D22-CDAE-4AC6-A6B4-501303D5E97B}" type="datetimeFigureOut">
              <a:rPr lang="en-US" smtClean="0"/>
              <a:t>11/20/2025</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4C5596A1-02A1-4607-85C7-A65B7FA48D9F}" type="slidenum">
              <a:rPr lang="en-US" smtClean="0"/>
              <a:t>‹#›</a:t>
            </a:fld>
            <a:endParaRPr lang="en-US"/>
          </a:p>
        </p:txBody>
      </p:sp>
    </p:spTree>
    <p:extLst>
      <p:ext uri="{BB962C8B-B14F-4D97-AF65-F5344CB8AC3E}">
        <p14:creationId xmlns:p14="http://schemas.microsoft.com/office/powerpoint/2010/main" val="182964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099113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661654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53729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625820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1B5EDE-BCE0-3E0B-9830-13318F11986C}"/>
              </a:ext>
            </a:extLst>
          </p:cNvPr>
          <p:cNvGrpSpPr/>
          <p:nvPr/>
        </p:nvGrpSpPr>
        <p:grpSpPr>
          <a:xfrm>
            <a:off x="5985876" y="-21905"/>
            <a:ext cx="12412248" cy="11818936"/>
            <a:chOff x="7543801" y="1723395"/>
            <a:chExt cx="4630135" cy="4408812"/>
          </a:xfrm>
        </p:grpSpPr>
        <p:sp>
          <p:nvSpPr>
            <p:cNvPr id="8" name="Freeform: Shape 7">
              <a:extLst>
                <a:ext uri="{FF2B5EF4-FFF2-40B4-BE49-F238E27FC236}">
                  <a16:creationId xmlns:a16="http://schemas.microsoft.com/office/drawing/2014/main" id="{7ACED1EA-3CEE-9C79-A288-7D5864967494}"/>
                </a:ext>
              </a:extLst>
            </p:cNvPr>
            <p:cNvSpPr/>
            <p:nvPr/>
          </p:nvSpPr>
          <p:spPr>
            <a:xfrm>
              <a:off x="7543801" y="3813690"/>
              <a:ext cx="2313339" cy="255883"/>
            </a:xfrm>
            <a:custGeom>
              <a:avLst/>
              <a:gdLst>
                <a:gd name="connsiteX0" fmla="*/ 0 w 2313339"/>
                <a:gd name="connsiteY0" fmla="*/ 122755 h 255883"/>
                <a:gd name="connsiteX1" fmla="*/ 1941614 w 2313339"/>
                <a:gd name="connsiteY1" fmla="*/ 255884 h 255883"/>
                <a:gd name="connsiteX2" fmla="*/ 2313339 w 2313339"/>
                <a:gd name="connsiteY2" fmla="*/ 117568 h 255883"/>
                <a:gd name="connsiteX3" fmla="*/ 1932970 w 2313339"/>
                <a:gd name="connsiteY3" fmla="*/ 0 h 255883"/>
                <a:gd name="connsiteX4" fmla="*/ 0 w 2313339"/>
                <a:gd name="connsiteY4" fmla="*/ 122755 h 25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39" h="255883">
                  <a:moveTo>
                    <a:pt x="0" y="122755"/>
                  </a:moveTo>
                  <a:lnTo>
                    <a:pt x="1941614" y="255884"/>
                  </a:lnTo>
                  <a:lnTo>
                    <a:pt x="2313339" y="117568"/>
                  </a:lnTo>
                  <a:lnTo>
                    <a:pt x="1932970" y="0"/>
                  </a:lnTo>
                  <a:lnTo>
                    <a:pt x="0" y="122755"/>
                  </a:lnTo>
                  <a:close/>
                </a:path>
              </a:pathLst>
            </a:custGeom>
            <a:solidFill>
              <a:srgbClr val="FFA400"/>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0D1B802-9342-90B9-5217-3E594D9B8E91}"/>
                </a:ext>
              </a:extLst>
            </p:cNvPr>
            <p:cNvSpPr/>
            <p:nvPr/>
          </p:nvSpPr>
          <p:spPr>
            <a:xfrm>
              <a:off x="7991599" y="3931259"/>
              <a:ext cx="1865540" cy="1364138"/>
            </a:xfrm>
            <a:custGeom>
              <a:avLst/>
              <a:gdLst>
                <a:gd name="connsiteX0" fmla="*/ 1865540 w 1865540"/>
                <a:gd name="connsiteY0" fmla="*/ 0 h 1364138"/>
                <a:gd name="connsiteX1" fmla="*/ 1645963 w 1865540"/>
                <a:gd name="connsiteY1" fmla="*/ 330229 h 1364138"/>
                <a:gd name="connsiteX2" fmla="*/ 0 w 1865540"/>
                <a:gd name="connsiteY2" fmla="*/ 1364139 h 1364138"/>
                <a:gd name="connsiteX3" fmla="*/ 1488629 w 1865540"/>
                <a:gd name="connsiteY3" fmla="*/ 138316 h 1364138"/>
                <a:gd name="connsiteX4" fmla="*/ 1865540 w 1865540"/>
                <a:gd name="connsiteY4" fmla="*/ 0 h 136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540" h="1364138">
                  <a:moveTo>
                    <a:pt x="1865540" y="0"/>
                  </a:moveTo>
                  <a:lnTo>
                    <a:pt x="1645963" y="330229"/>
                  </a:lnTo>
                  <a:lnTo>
                    <a:pt x="0" y="1364139"/>
                  </a:lnTo>
                  <a:lnTo>
                    <a:pt x="1488629" y="138316"/>
                  </a:lnTo>
                  <a:lnTo>
                    <a:pt x="1865540" y="0"/>
                  </a:lnTo>
                  <a:close/>
                </a:path>
              </a:pathLst>
            </a:custGeom>
            <a:solidFill>
              <a:srgbClr val="CC3333"/>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D2B31D-0F64-0FA2-BC73-C31459369736}"/>
                </a:ext>
              </a:extLst>
            </p:cNvPr>
            <p:cNvSpPr/>
            <p:nvPr/>
          </p:nvSpPr>
          <p:spPr>
            <a:xfrm>
              <a:off x="9151727" y="3932988"/>
              <a:ext cx="724431" cy="2199219"/>
            </a:xfrm>
            <a:custGeom>
              <a:avLst/>
              <a:gdLst>
                <a:gd name="connsiteX0" fmla="*/ 485836 w 724431"/>
                <a:gd name="connsiteY0" fmla="*/ 326771 h 2199219"/>
                <a:gd name="connsiteX1" fmla="*/ 0 w 724431"/>
                <a:gd name="connsiteY1" fmla="*/ 2199220 h 2199219"/>
                <a:gd name="connsiteX2" fmla="*/ 724431 w 724431"/>
                <a:gd name="connsiteY2" fmla="*/ 382097 h 2199219"/>
                <a:gd name="connsiteX3" fmla="*/ 705413 w 724431"/>
                <a:gd name="connsiteY3" fmla="*/ 0 h 2199219"/>
                <a:gd name="connsiteX4" fmla="*/ 485836 w 724431"/>
                <a:gd name="connsiteY4" fmla="*/ 326771 h 219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431" h="2199219">
                  <a:moveTo>
                    <a:pt x="485836" y="326771"/>
                  </a:moveTo>
                  <a:lnTo>
                    <a:pt x="0" y="2199220"/>
                  </a:lnTo>
                  <a:lnTo>
                    <a:pt x="724431" y="382097"/>
                  </a:lnTo>
                  <a:lnTo>
                    <a:pt x="705413" y="0"/>
                  </a:lnTo>
                  <a:lnTo>
                    <a:pt x="485836" y="326771"/>
                  </a:lnTo>
                  <a:close/>
                </a:path>
              </a:pathLst>
            </a:custGeom>
            <a:solidFill>
              <a:srgbClr val="DE7A7A"/>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D9A280E-776F-247E-020A-567113060DE9}"/>
                </a:ext>
              </a:extLst>
            </p:cNvPr>
            <p:cNvSpPr/>
            <p:nvPr/>
          </p:nvSpPr>
          <p:spPr>
            <a:xfrm>
              <a:off x="9857140" y="3929530"/>
              <a:ext cx="726160" cy="2197490"/>
            </a:xfrm>
            <a:custGeom>
              <a:avLst/>
              <a:gdLst>
                <a:gd name="connsiteX0" fmla="*/ 19018 w 726160"/>
                <a:gd name="connsiteY0" fmla="*/ 382097 h 2197490"/>
                <a:gd name="connsiteX1" fmla="*/ 726160 w 726160"/>
                <a:gd name="connsiteY1" fmla="*/ 2197491 h 2197490"/>
                <a:gd name="connsiteX2" fmla="*/ 250698 w 726160"/>
                <a:gd name="connsiteY2" fmla="*/ 311210 h 2197490"/>
                <a:gd name="connsiteX3" fmla="*/ 0 w 726160"/>
                <a:gd name="connsiteY3" fmla="*/ 0 h 2197490"/>
                <a:gd name="connsiteX4" fmla="*/ 19018 w 726160"/>
                <a:gd name="connsiteY4" fmla="*/ 382097 h 219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60" h="2197490">
                  <a:moveTo>
                    <a:pt x="19018" y="382097"/>
                  </a:moveTo>
                  <a:lnTo>
                    <a:pt x="726160" y="2197491"/>
                  </a:lnTo>
                  <a:lnTo>
                    <a:pt x="250698" y="311210"/>
                  </a:lnTo>
                  <a:lnTo>
                    <a:pt x="0" y="0"/>
                  </a:lnTo>
                  <a:lnTo>
                    <a:pt x="19018" y="382097"/>
                  </a:lnTo>
                  <a:close/>
                </a:path>
              </a:pathLst>
            </a:custGeom>
            <a:solidFill>
              <a:srgbClr val="DB1E34"/>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BC94FF8-4AC8-5856-143B-6236062C9AEE}"/>
                </a:ext>
              </a:extLst>
            </p:cNvPr>
            <p:cNvSpPr/>
            <p:nvPr/>
          </p:nvSpPr>
          <p:spPr>
            <a:xfrm>
              <a:off x="9857140" y="3931259"/>
              <a:ext cx="1879371" cy="1350307"/>
            </a:xfrm>
            <a:custGeom>
              <a:avLst/>
              <a:gdLst>
                <a:gd name="connsiteX0" fmla="*/ 0 w 1879371"/>
                <a:gd name="connsiteY0" fmla="*/ 0 h 1350307"/>
                <a:gd name="connsiteX1" fmla="*/ 387285 w 1879371"/>
                <a:gd name="connsiteY1" fmla="*/ 103737 h 1350307"/>
                <a:gd name="connsiteX2" fmla="*/ 1879372 w 1879371"/>
                <a:gd name="connsiteY2" fmla="*/ 1350307 h 1350307"/>
                <a:gd name="connsiteX3" fmla="*/ 247240 w 1879371"/>
                <a:gd name="connsiteY3" fmla="*/ 306023 h 1350307"/>
                <a:gd name="connsiteX4" fmla="*/ 0 w 1879371"/>
                <a:gd name="connsiteY4" fmla="*/ 0 h 135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71" h="1350307">
                  <a:moveTo>
                    <a:pt x="0" y="0"/>
                  </a:moveTo>
                  <a:lnTo>
                    <a:pt x="387285" y="103737"/>
                  </a:lnTo>
                  <a:lnTo>
                    <a:pt x="1879372" y="1350307"/>
                  </a:lnTo>
                  <a:lnTo>
                    <a:pt x="247240" y="306023"/>
                  </a:lnTo>
                  <a:lnTo>
                    <a:pt x="0" y="0"/>
                  </a:lnTo>
                  <a:close/>
                </a:path>
              </a:pathLst>
            </a:custGeom>
            <a:solidFill>
              <a:srgbClr val="E76D7B"/>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C04946A-0833-F133-C0A6-C6A3275CC32A}"/>
                </a:ext>
              </a:extLst>
            </p:cNvPr>
            <p:cNvSpPr/>
            <p:nvPr/>
          </p:nvSpPr>
          <p:spPr>
            <a:xfrm>
              <a:off x="9853682" y="3787756"/>
              <a:ext cx="2320254" cy="247239"/>
            </a:xfrm>
            <a:custGeom>
              <a:avLst/>
              <a:gdLst>
                <a:gd name="connsiteX0" fmla="*/ 0 w 2320254"/>
                <a:gd name="connsiteY0" fmla="*/ 141774 h 247239"/>
                <a:gd name="connsiteX1" fmla="*/ 392472 w 2320254"/>
                <a:gd name="connsiteY1" fmla="*/ 247239 h 247239"/>
                <a:gd name="connsiteX2" fmla="*/ 2320255 w 2320254"/>
                <a:gd name="connsiteY2" fmla="*/ 131400 h 247239"/>
                <a:gd name="connsiteX3" fmla="*/ 380370 w 2320254"/>
                <a:gd name="connsiteY3" fmla="*/ 0 h 247239"/>
                <a:gd name="connsiteX4" fmla="*/ 0 w 2320254"/>
                <a:gd name="connsiteY4" fmla="*/ 141774 h 2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254" h="247239">
                  <a:moveTo>
                    <a:pt x="0" y="141774"/>
                  </a:moveTo>
                  <a:lnTo>
                    <a:pt x="392472" y="247239"/>
                  </a:lnTo>
                  <a:lnTo>
                    <a:pt x="2320255" y="131400"/>
                  </a:lnTo>
                  <a:lnTo>
                    <a:pt x="380370" y="0"/>
                  </a:lnTo>
                  <a:lnTo>
                    <a:pt x="0" y="141774"/>
                  </a:lnTo>
                  <a:close/>
                </a:path>
              </a:pathLst>
            </a:custGeom>
            <a:solidFill>
              <a:srgbClr val="FFA400"/>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2B74105-8E99-6520-19EC-575828D8B62A}"/>
                </a:ext>
              </a:extLst>
            </p:cNvPr>
            <p:cNvSpPr/>
            <p:nvPr/>
          </p:nvSpPr>
          <p:spPr>
            <a:xfrm>
              <a:off x="9855411" y="2560204"/>
              <a:ext cx="1870727" cy="1369325"/>
            </a:xfrm>
            <a:custGeom>
              <a:avLst/>
              <a:gdLst>
                <a:gd name="connsiteX0" fmla="*/ 0 w 1870727"/>
                <a:gd name="connsiteY0" fmla="*/ 1369325 h 1369325"/>
                <a:gd name="connsiteX1" fmla="*/ 221306 w 1870727"/>
                <a:gd name="connsiteY1" fmla="*/ 1049470 h 1369325"/>
                <a:gd name="connsiteX2" fmla="*/ 1870727 w 1870727"/>
                <a:gd name="connsiteY2" fmla="*/ 0 h 1369325"/>
                <a:gd name="connsiteX3" fmla="*/ 376912 w 1870727"/>
                <a:gd name="connsiteY3" fmla="*/ 1227552 h 1369325"/>
                <a:gd name="connsiteX4" fmla="*/ 0 w 1870727"/>
                <a:gd name="connsiteY4" fmla="*/ 1369325 h 136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727" h="1369325">
                  <a:moveTo>
                    <a:pt x="0" y="1369325"/>
                  </a:moveTo>
                  <a:lnTo>
                    <a:pt x="221306" y="1049470"/>
                  </a:lnTo>
                  <a:lnTo>
                    <a:pt x="1870727" y="0"/>
                  </a:lnTo>
                  <a:lnTo>
                    <a:pt x="376912" y="1227552"/>
                  </a:lnTo>
                  <a:lnTo>
                    <a:pt x="0" y="1369325"/>
                  </a:lnTo>
                  <a:close/>
                </a:path>
              </a:pathLst>
            </a:custGeom>
            <a:solidFill>
              <a:srgbClr val="005487"/>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148229C-0105-3A65-5EFC-60B70B7A981C}"/>
                </a:ext>
              </a:extLst>
            </p:cNvPr>
            <p:cNvSpPr/>
            <p:nvPr/>
          </p:nvSpPr>
          <p:spPr>
            <a:xfrm>
              <a:off x="9853539" y="1723395"/>
              <a:ext cx="719244" cy="2204406"/>
            </a:xfrm>
            <a:custGeom>
              <a:avLst/>
              <a:gdLst>
                <a:gd name="connsiteX0" fmla="*/ 0 w 719244"/>
                <a:gd name="connsiteY0" fmla="*/ 1813665 h 2204406"/>
                <a:gd name="connsiteX1" fmla="*/ 10374 w 719244"/>
                <a:gd name="connsiteY1" fmla="*/ 2204407 h 2204406"/>
                <a:gd name="connsiteX2" fmla="*/ 229951 w 719244"/>
                <a:gd name="connsiteY2" fmla="*/ 1886280 h 2204406"/>
                <a:gd name="connsiteX3" fmla="*/ 719245 w 719244"/>
                <a:gd name="connsiteY3" fmla="*/ 0 h 2204406"/>
                <a:gd name="connsiteX4" fmla="*/ 0 w 719244"/>
                <a:gd name="connsiteY4" fmla="*/ 181366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44" h="2204406">
                  <a:moveTo>
                    <a:pt x="0" y="1813665"/>
                  </a:moveTo>
                  <a:lnTo>
                    <a:pt x="10374" y="2204407"/>
                  </a:lnTo>
                  <a:lnTo>
                    <a:pt x="229951" y="1886280"/>
                  </a:lnTo>
                  <a:lnTo>
                    <a:pt x="719245" y="0"/>
                  </a:lnTo>
                  <a:lnTo>
                    <a:pt x="0" y="1813665"/>
                  </a:lnTo>
                  <a:close/>
                </a:path>
              </a:pathLst>
            </a:custGeom>
            <a:solidFill>
              <a:srgbClr val="7FA9C3"/>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CE299FE-C333-D36A-8A77-72907CA455AD}"/>
                </a:ext>
              </a:extLst>
            </p:cNvPr>
            <p:cNvSpPr/>
            <p:nvPr/>
          </p:nvSpPr>
          <p:spPr>
            <a:xfrm>
              <a:off x="9138446" y="1732589"/>
              <a:ext cx="722702" cy="2204406"/>
            </a:xfrm>
            <a:custGeom>
              <a:avLst/>
              <a:gdLst>
                <a:gd name="connsiteX0" fmla="*/ 484107 w 722702"/>
                <a:gd name="connsiteY0" fmla="*/ 1894925 h 2204406"/>
                <a:gd name="connsiteX1" fmla="*/ 722702 w 722702"/>
                <a:gd name="connsiteY1" fmla="*/ 2204407 h 2204406"/>
                <a:gd name="connsiteX2" fmla="*/ 714058 w 722702"/>
                <a:gd name="connsiteY2" fmla="*/ 1811936 h 2204406"/>
                <a:gd name="connsiteX3" fmla="*/ 0 w 722702"/>
                <a:gd name="connsiteY3" fmla="*/ 0 h 2204406"/>
                <a:gd name="connsiteX4" fmla="*/ 484107 w 722702"/>
                <a:gd name="connsiteY4" fmla="*/ 189492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2" h="2204406">
                  <a:moveTo>
                    <a:pt x="484107" y="1894925"/>
                  </a:moveTo>
                  <a:lnTo>
                    <a:pt x="722702" y="2204407"/>
                  </a:lnTo>
                  <a:lnTo>
                    <a:pt x="714058" y="1811936"/>
                  </a:lnTo>
                  <a:lnTo>
                    <a:pt x="0" y="0"/>
                  </a:lnTo>
                  <a:lnTo>
                    <a:pt x="484107" y="1894925"/>
                  </a:lnTo>
                  <a:close/>
                </a:path>
              </a:pathLst>
            </a:custGeom>
            <a:solidFill>
              <a:srgbClr val="00B497"/>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CEB82D1-530B-D2F3-50C5-25D71EE70961}"/>
                </a:ext>
              </a:extLst>
            </p:cNvPr>
            <p:cNvSpPr/>
            <p:nvPr/>
          </p:nvSpPr>
          <p:spPr>
            <a:xfrm>
              <a:off x="7981226" y="2574036"/>
              <a:ext cx="1875914" cy="1355493"/>
            </a:xfrm>
            <a:custGeom>
              <a:avLst/>
              <a:gdLst>
                <a:gd name="connsiteX0" fmla="*/ 1875914 w 1875914"/>
                <a:gd name="connsiteY0" fmla="*/ 1355494 h 1355493"/>
                <a:gd name="connsiteX1" fmla="*/ 1492086 w 1875914"/>
                <a:gd name="connsiteY1" fmla="*/ 1237926 h 1355493"/>
                <a:gd name="connsiteX2" fmla="*/ 0 w 1875914"/>
                <a:gd name="connsiteY2" fmla="*/ 0 h 1355493"/>
                <a:gd name="connsiteX3" fmla="*/ 1639047 w 1875914"/>
                <a:gd name="connsiteY3" fmla="*/ 1049470 h 1355493"/>
                <a:gd name="connsiteX4" fmla="*/ 1875914 w 1875914"/>
                <a:gd name="connsiteY4" fmla="*/ 1355494 h 1355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14" h="1355493">
                  <a:moveTo>
                    <a:pt x="1875914" y="1355494"/>
                  </a:moveTo>
                  <a:lnTo>
                    <a:pt x="1492086" y="1237926"/>
                  </a:lnTo>
                  <a:lnTo>
                    <a:pt x="0" y="0"/>
                  </a:lnTo>
                  <a:lnTo>
                    <a:pt x="1639047" y="1049470"/>
                  </a:lnTo>
                  <a:lnTo>
                    <a:pt x="1875914" y="1355494"/>
                  </a:lnTo>
                  <a:close/>
                </a:path>
              </a:pathLst>
            </a:custGeom>
            <a:solidFill>
              <a:srgbClr val="7FDACB"/>
            </a:solidFill>
            <a:ln w="0" cap="flat">
              <a:noFill/>
              <a:prstDash val="solid"/>
              <a:miter/>
            </a:ln>
          </p:spPr>
          <p:txBody>
            <a:bodyPr rtlCol="0" anchor="ctr"/>
            <a:lstStyle/>
            <a:p>
              <a:endParaRPr lang="en-US"/>
            </a:p>
          </p:txBody>
        </p:sp>
      </p:grpSp>
      <p:sp>
        <p:nvSpPr>
          <p:cNvPr id="16" name="Picture Placeholder 15">
            <a:extLst>
              <a:ext uri="{FF2B5EF4-FFF2-40B4-BE49-F238E27FC236}">
                <a16:creationId xmlns:a16="http://schemas.microsoft.com/office/drawing/2014/main" id="{12E97DB5-836F-BB6F-D595-76A6EE872295}"/>
              </a:ext>
            </a:extLst>
          </p:cNvPr>
          <p:cNvSpPr>
            <a:spLocks noGrp="1" noChangeAspect="1"/>
          </p:cNvSpPr>
          <p:nvPr>
            <p:ph type="pic" sz="quarter" idx="13"/>
          </p:nvPr>
        </p:nvSpPr>
        <p:spPr>
          <a:xfrm>
            <a:off x="785810" y="784997"/>
            <a:ext cx="1672910" cy="1938011"/>
          </a:xfrm>
          <a:noFill/>
        </p:spPr>
        <p:txBody>
          <a:bodyPr/>
          <a:lstStyle/>
          <a:p>
            <a:r>
              <a:rPr lang="en-US"/>
              <a:t>Click icon to add picture</a:t>
            </a:r>
          </a:p>
        </p:txBody>
      </p:sp>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2844801" y="884238"/>
            <a:ext cx="5608320" cy="3876023"/>
          </a:xfrm>
          <a:noFill/>
        </p:spPr>
        <p:txBody>
          <a:bodyPr anchor="t">
            <a:normAutofit/>
          </a:bodyPr>
          <a:lstStyle>
            <a:lvl1pPr>
              <a:defRPr sz="54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785810" y="2822249"/>
            <a:ext cx="1672910" cy="1938012"/>
          </a:xfrm>
          <a:noFill/>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3095D8E-465A-F42C-A839-64D1F97EE949}"/>
              </a:ext>
            </a:extLst>
          </p:cNvPr>
          <p:cNvSpPr>
            <a:spLocks noGrp="1"/>
          </p:cNvSpPr>
          <p:nvPr>
            <p:ph type="dt" sz="half" idx="10"/>
          </p:nvPr>
        </p:nvSpPr>
        <p:spPr/>
        <p:txBody>
          <a:bodyPr/>
          <a:lstStyle/>
          <a:p>
            <a:fld id="{8C28A28C-4C6A-46EA-90C0-4EE0B89CC5C7}" type="datetimeFigureOut">
              <a:rPr lang="en-US" smtClean="0"/>
              <a:pPr/>
              <a:t>11/20/2025</a:t>
            </a:fld>
            <a:endParaRPr lang="en-US"/>
          </a:p>
        </p:txBody>
      </p:sp>
      <p:sp>
        <p:nvSpPr>
          <p:cNvPr id="9" name="Slide Number Placeholder 8">
            <a:extLst>
              <a:ext uri="{FF2B5EF4-FFF2-40B4-BE49-F238E27FC236}">
                <a16:creationId xmlns:a16="http://schemas.microsoft.com/office/drawing/2014/main" id="{FE43347F-EF1D-AEE9-C92F-435289725DA2}"/>
              </a:ext>
            </a:extLst>
          </p:cNvPr>
          <p:cNvSpPr>
            <a:spLocks noGrp="1"/>
          </p:cNvSpPr>
          <p:nvPr>
            <p:ph type="sldNum" sz="quarter" idx="12"/>
          </p:nvPr>
        </p:nvSpPr>
        <p:spPr/>
        <p:txBody>
          <a:bodyPr/>
          <a:lstStyle/>
          <a:p>
            <a:fld id="{5DEF7F31-0B8A-474A-B86C-91F381754329}" type="slidenum">
              <a:rPr lang="en-US" smtClean="0"/>
              <a:pPr/>
              <a:t>‹#›</a:t>
            </a:fld>
            <a:endParaRPr lang="en-US"/>
          </a:p>
        </p:txBody>
      </p:sp>
      <p:sp>
        <p:nvSpPr>
          <p:cNvPr id="4" name="Rectangle 3">
            <a:extLst>
              <a:ext uri="{FF2B5EF4-FFF2-40B4-BE49-F238E27FC236}">
                <a16:creationId xmlns:a16="http://schemas.microsoft.com/office/drawing/2014/main" id="{D573A02D-7676-00BA-DCE2-B6F2A0B8988B}"/>
              </a:ext>
            </a:extLst>
          </p:cNvPr>
          <p:cNvSpPr/>
          <p:nvPr/>
        </p:nvSpPr>
        <p:spPr>
          <a:xfrm>
            <a:off x="176105" y="406612"/>
            <a:ext cx="399729" cy="604477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91440" tIns="274320" rIns="91440" rtlCol="0" anchor="ctr"/>
          <a:lstStyle/>
          <a:p>
            <a:pPr algn="l"/>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94281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79323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013799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576995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423422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70327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2E97DB5-836F-BB6F-D595-76A6EE872295}"/>
              </a:ext>
            </a:extLst>
          </p:cNvPr>
          <p:cNvSpPr>
            <a:spLocks noGrp="1" noChangeAspect="1"/>
          </p:cNvSpPr>
          <p:nvPr>
            <p:ph type="pic" sz="quarter" idx="13"/>
          </p:nvPr>
        </p:nvSpPr>
        <p:spPr>
          <a:xfrm>
            <a:off x="785810" y="784997"/>
            <a:ext cx="1672910" cy="1938011"/>
          </a:xfrm>
        </p:spPr>
        <p:txBody>
          <a:bodyPr/>
          <a:lstStyle/>
          <a:p>
            <a:r>
              <a:rPr lang="en-US"/>
              <a:t>Click icon to add picture</a:t>
            </a:r>
          </a:p>
        </p:txBody>
      </p:sp>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2844801" y="884238"/>
            <a:ext cx="5608320" cy="3876023"/>
          </a:xfr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785810" y="2822249"/>
            <a:ext cx="1672910" cy="193801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3095D8E-465A-F42C-A839-64D1F97EE949}"/>
              </a:ext>
            </a:extLst>
          </p:cNvPr>
          <p:cNvSpPr>
            <a:spLocks noGrp="1"/>
          </p:cNvSpPr>
          <p:nvPr>
            <p:ph type="dt" sz="half" idx="10"/>
          </p:nvPr>
        </p:nvSpPr>
        <p:spPr>
          <a:xfrm>
            <a:off x="1077362" y="6356350"/>
            <a:ext cx="2296603" cy="365125"/>
          </a:xfrm>
          <a:prstGeom prst="rect">
            <a:avLst/>
          </a:prstGeom>
        </p:spPr>
        <p:txBody>
          <a:bodyPr/>
          <a:lstStyle/>
          <a:p>
            <a:fld id="{56BD3D22-CDAE-4AC6-A6B4-501303D5E97B}" type="datetimeFigureOut">
              <a:rPr lang="en-US" smtClean="0"/>
              <a:t>11/20/2025</a:t>
            </a:fld>
            <a:endParaRPr lang="en-US"/>
          </a:p>
        </p:txBody>
      </p:sp>
      <p:sp>
        <p:nvSpPr>
          <p:cNvPr id="9" name="Slide Number Placeholder 8">
            <a:extLst>
              <a:ext uri="{FF2B5EF4-FFF2-40B4-BE49-F238E27FC236}">
                <a16:creationId xmlns:a16="http://schemas.microsoft.com/office/drawing/2014/main" id="{FE43347F-EF1D-AEE9-C92F-435289725DA2}"/>
              </a:ext>
            </a:extLst>
          </p:cNvPr>
          <p:cNvSpPr>
            <a:spLocks noGrp="1"/>
          </p:cNvSpPr>
          <p:nvPr>
            <p:ph type="sldNum" sz="quarter" idx="12"/>
          </p:nvPr>
        </p:nvSpPr>
        <p:spPr/>
        <p:txBody>
          <a:bodyPr/>
          <a:lstStyle/>
          <a:p>
            <a:fld id="{4C5596A1-02A1-4607-85C7-A65B7FA48D9F}" type="slidenum">
              <a:rPr lang="en-US" smtClean="0"/>
              <a:t>‹#›</a:t>
            </a:fld>
            <a:endParaRPr lang="en-US"/>
          </a:p>
        </p:txBody>
      </p:sp>
    </p:spTree>
    <p:extLst>
      <p:ext uri="{BB962C8B-B14F-4D97-AF65-F5344CB8AC3E}">
        <p14:creationId xmlns:p14="http://schemas.microsoft.com/office/powerpoint/2010/main" val="17712350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901330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705339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445167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9087181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00816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1B5EDE-BCE0-3E0B-9830-13318F11986C}"/>
              </a:ext>
            </a:extLst>
          </p:cNvPr>
          <p:cNvGrpSpPr/>
          <p:nvPr/>
        </p:nvGrpSpPr>
        <p:grpSpPr>
          <a:xfrm>
            <a:off x="5985876" y="-21905"/>
            <a:ext cx="12412248" cy="11818936"/>
            <a:chOff x="7543801" y="1723395"/>
            <a:chExt cx="4630135" cy="4408812"/>
          </a:xfrm>
        </p:grpSpPr>
        <p:sp>
          <p:nvSpPr>
            <p:cNvPr id="8" name="Freeform: Shape 7">
              <a:extLst>
                <a:ext uri="{FF2B5EF4-FFF2-40B4-BE49-F238E27FC236}">
                  <a16:creationId xmlns:a16="http://schemas.microsoft.com/office/drawing/2014/main" id="{7ACED1EA-3CEE-9C79-A288-7D5864967494}"/>
                </a:ext>
              </a:extLst>
            </p:cNvPr>
            <p:cNvSpPr/>
            <p:nvPr/>
          </p:nvSpPr>
          <p:spPr>
            <a:xfrm>
              <a:off x="7543801" y="3813690"/>
              <a:ext cx="2313339" cy="255883"/>
            </a:xfrm>
            <a:custGeom>
              <a:avLst/>
              <a:gdLst>
                <a:gd name="connsiteX0" fmla="*/ 0 w 2313339"/>
                <a:gd name="connsiteY0" fmla="*/ 122755 h 255883"/>
                <a:gd name="connsiteX1" fmla="*/ 1941614 w 2313339"/>
                <a:gd name="connsiteY1" fmla="*/ 255884 h 255883"/>
                <a:gd name="connsiteX2" fmla="*/ 2313339 w 2313339"/>
                <a:gd name="connsiteY2" fmla="*/ 117568 h 255883"/>
                <a:gd name="connsiteX3" fmla="*/ 1932970 w 2313339"/>
                <a:gd name="connsiteY3" fmla="*/ 0 h 255883"/>
                <a:gd name="connsiteX4" fmla="*/ 0 w 2313339"/>
                <a:gd name="connsiteY4" fmla="*/ 122755 h 25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39" h="255883">
                  <a:moveTo>
                    <a:pt x="0" y="122755"/>
                  </a:moveTo>
                  <a:lnTo>
                    <a:pt x="1941614" y="255884"/>
                  </a:lnTo>
                  <a:lnTo>
                    <a:pt x="2313339" y="117568"/>
                  </a:lnTo>
                  <a:lnTo>
                    <a:pt x="1932970" y="0"/>
                  </a:lnTo>
                  <a:lnTo>
                    <a:pt x="0" y="122755"/>
                  </a:lnTo>
                  <a:close/>
                </a:path>
              </a:pathLst>
            </a:custGeom>
            <a:solidFill>
              <a:srgbClr val="FFA400"/>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0D1B802-9342-90B9-5217-3E594D9B8E91}"/>
                </a:ext>
              </a:extLst>
            </p:cNvPr>
            <p:cNvSpPr/>
            <p:nvPr/>
          </p:nvSpPr>
          <p:spPr>
            <a:xfrm>
              <a:off x="7991599" y="3931259"/>
              <a:ext cx="1865540" cy="1364138"/>
            </a:xfrm>
            <a:custGeom>
              <a:avLst/>
              <a:gdLst>
                <a:gd name="connsiteX0" fmla="*/ 1865540 w 1865540"/>
                <a:gd name="connsiteY0" fmla="*/ 0 h 1364138"/>
                <a:gd name="connsiteX1" fmla="*/ 1645963 w 1865540"/>
                <a:gd name="connsiteY1" fmla="*/ 330229 h 1364138"/>
                <a:gd name="connsiteX2" fmla="*/ 0 w 1865540"/>
                <a:gd name="connsiteY2" fmla="*/ 1364139 h 1364138"/>
                <a:gd name="connsiteX3" fmla="*/ 1488629 w 1865540"/>
                <a:gd name="connsiteY3" fmla="*/ 138316 h 1364138"/>
                <a:gd name="connsiteX4" fmla="*/ 1865540 w 1865540"/>
                <a:gd name="connsiteY4" fmla="*/ 0 h 136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540" h="1364138">
                  <a:moveTo>
                    <a:pt x="1865540" y="0"/>
                  </a:moveTo>
                  <a:lnTo>
                    <a:pt x="1645963" y="330229"/>
                  </a:lnTo>
                  <a:lnTo>
                    <a:pt x="0" y="1364139"/>
                  </a:lnTo>
                  <a:lnTo>
                    <a:pt x="1488629" y="138316"/>
                  </a:lnTo>
                  <a:lnTo>
                    <a:pt x="1865540" y="0"/>
                  </a:lnTo>
                  <a:close/>
                </a:path>
              </a:pathLst>
            </a:custGeom>
            <a:solidFill>
              <a:srgbClr val="CC3333"/>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D2B31D-0F64-0FA2-BC73-C31459369736}"/>
                </a:ext>
              </a:extLst>
            </p:cNvPr>
            <p:cNvSpPr/>
            <p:nvPr/>
          </p:nvSpPr>
          <p:spPr>
            <a:xfrm>
              <a:off x="9151727" y="3932988"/>
              <a:ext cx="724431" cy="2199219"/>
            </a:xfrm>
            <a:custGeom>
              <a:avLst/>
              <a:gdLst>
                <a:gd name="connsiteX0" fmla="*/ 485836 w 724431"/>
                <a:gd name="connsiteY0" fmla="*/ 326771 h 2199219"/>
                <a:gd name="connsiteX1" fmla="*/ 0 w 724431"/>
                <a:gd name="connsiteY1" fmla="*/ 2199220 h 2199219"/>
                <a:gd name="connsiteX2" fmla="*/ 724431 w 724431"/>
                <a:gd name="connsiteY2" fmla="*/ 382097 h 2199219"/>
                <a:gd name="connsiteX3" fmla="*/ 705413 w 724431"/>
                <a:gd name="connsiteY3" fmla="*/ 0 h 2199219"/>
                <a:gd name="connsiteX4" fmla="*/ 485836 w 724431"/>
                <a:gd name="connsiteY4" fmla="*/ 326771 h 219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431" h="2199219">
                  <a:moveTo>
                    <a:pt x="485836" y="326771"/>
                  </a:moveTo>
                  <a:lnTo>
                    <a:pt x="0" y="2199220"/>
                  </a:lnTo>
                  <a:lnTo>
                    <a:pt x="724431" y="382097"/>
                  </a:lnTo>
                  <a:lnTo>
                    <a:pt x="705413" y="0"/>
                  </a:lnTo>
                  <a:lnTo>
                    <a:pt x="485836" y="326771"/>
                  </a:lnTo>
                  <a:close/>
                </a:path>
              </a:pathLst>
            </a:custGeom>
            <a:solidFill>
              <a:srgbClr val="DE7A7A"/>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D9A280E-776F-247E-020A-567113060DE9}"/>
                </a:ext>
              </a:extLst>
            </p:cNvPr>
            <p:cNvSpPr/>
            <p:nvPr/>
          </p:nvSpPr>
          <p:spPr>
            <a:xfrm>
              <a:off x="9857140" y="3929530"/>
              <a:ext cx="726160" cy="2197490"/>
            </a:xfrm>
            <a:custGeom>
              <a:avLst/>
              <a:gdLst>
                <a:gd name="connsiteX0" fmla="*/ 19018 w 726160"/>
                <a:gd name="connsiteY0" fmla="*/ 382097 h 2197490"/>
                <a:gd name="connsiteX1" fmla="*/ 726160 w 726160"/>
                <a:gd name="connsiteY1" fmla="*/ 2197491 h 2197490"/>
                <a:gd name="connsiteX2" fmla="*/ 250698 w 726160"/>
                <a:gd name="connsiteY2" fmla="*/ 311210 h 2197490"/>
                <a:gd name="connsiteX3" fmla="*/ 0 w 726160"/>
                <a:gd name="connsiteY3" fmla="*/ 0 h 2197490"/>
                <a:gd name="connsiteX4" fmla="*/ 19018 w 726160"/>
                <a:gd name="connsiteY4" fmla="*/ 382097 h 219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60" h="2197490">
                  <a:moveTo>
                    <a:pt x="19018" y="382097"/>
                  </a:moveTo>
                  <a:lnTo>
                    <a:pt x="726160" y="2197491"/>
                  </a:lnTo>
                  <a:lnTo>
                    <a:pt x="250698" y="311210"/>
                  </a:lnTo>
                  <a:lnTo>
                    <a:pt x="0" y="0"/>
                  </a:lnTo>
                  <a:lnTo>
                    <a:pt x="19018" y="382097"/>
                  </a:lnTo>
                  <a:close/>
                </a:path>
              </a:pathLst>
            </a:custGeom>
            <a:solidFill>
              <a:srgbClr val="DB1E34"/>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BC94FF8-4AC8-5856-143B-6236062C9AEE}"/>
                </a:ext>
              </a:extLst>
            </p:cNvPr>
            <p:cNvSpPr/>
            <p:nvPr/>
          </p:nvSpPr>
          <p:spPr>
            <a:xfrm>
              <a:off x="9857140" y="3931259"/>
              <a:ext cx="1879371" cy="1350307"/>
            </a:xfrm>
            <a:custGeom>
              <a:avLst/>
              <a:gdLst>
                <a:gd name="connsiteX0" fmla="*/ 0 w 1879371"/>
                <a:gd name="connsiteY0" fmla="*/ 0 h 1350307"/>
                <a:gd name="connsiteX1" fmla="*/ 387285 w 1879371"/>
                <a:gd name="connsiteY1" fmla="*/ 103737 h 1350307"/>
                <a:gd name="connsiteX2" fmla="*/ 1879372 w 1879371"/>
                <a:gd name="connsiteY2" fmla="*/ 1350307 h 1350307"/>
                <a:gd name="connsiteX3" fmla="*/ 247240 w 1879371"/>
                <a:gd name="connsiteY3" fmla="*/ 306023 h 1350307"/>
                <a:gd name="connsiteX4" fmla="*/ 0 w 1879371"/>
                <a:gd name="connsiteY4" fmla="*/ 0 h 135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71" h="1350307">
                  <a:moveTo>
                    <a:pt x="0" y="0"/>
                  </a:moveTo>
                  <a:lnTo>
                    <a:pt x="387285" y="103737"/>
                  </a:lnTo>
                  <a:lnTo>
                    <a:pt x="1879372" y="1350307"/>
                  </a:lnTo>
                  <a:lnTo>
                    <a:pt x="247240" y="306023"/>
                  </a:lnTo>
                  <a:lnTo>
                    <a:pt x="0" y="0"/>
                  </a:lnTo>
                  <a:close/>
                </a:path>
              </a:pathLst>
            </a:custGeom>
            <a:solidFill>
              <a:srgbClr val="E76D7B"/>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C04946A-0833-F133-C0A6-C6A3275CC32A}"/>
                </a:ext>
              </a:extLst>
            </p:cNvPr>
            <p:cNvSpPr/>
            <p:nvPr/>
          </p:nvSpPr>
          <p:spPr>
            <a:xfrm>
              <a:off x="9853682" y="3787756"/>
              <a:ext cx="2320254" cy="247239"/>
            </a:xfrm>
            <a:custGeom>
              <a:avLst/>
              <a:gdLst>
                <a:gd name="connsiteX0" fmla="*/ 0 w 2320254"/>
                <a:gd name="connsiteY0" fmla="*/ 141774 h 247239"/>
                <a:gd name="connsiteX1" fmla="*/ 392472 w 2320254"/>
                <a:gd name="connsiteY1" fmla="*/ 247239 h 247239"/>
                <a:gd name="connsiteX2" fmla="*/ 2320255 w 2320254"/>
                <a:gd name="connsiteY2" fmla="*/ 131400 h 247239"/>
                <a:gd name="connsiteX3" fmla="*/ 380370 w 2320254"/>
                <a:gd name="connsiteY3" fmla="*/ 0 h 247239"/>
                <a:gd name="connsiteX4" fmla="*/ 0 w 2320254"/>
                <a:gd name="connsiteY4" fmla="*/ 141774 h 2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254" h="247239">
                  <a:moveTo>
                    <a:pt x="0" y="141774"/>
                  </a:moveTo>
                  <a:lnTo>
                    <a:pt x="392472" y="247239"/>
                  </a:lnTo>
                  <a:lnTo>
                    <a:pt x="2320255" y="131400"/>
                  </a:lnTo>
                  <a:lnTo>
                    <a:pt x="380370" y="0"/>
                  </a:lnTo>
                  <a:lnTo>
                    <a:pt x="0" y="141774"/>
                  </a:lnTo>
                  <a:close/>
                </a:path>
              </a:pathLst>
            </a:custGeom>
            <a:solidFill>
              <a:srgbClr val="FFA400"/>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2B74105-8E99-6520-19EC-575828D8B62A}"/>
                </a:ext>
              </a:extLst>
            </p:cNvPr>
            <p:cNvSpPr/>
            <p:nvPr/>
          </p:nvSpPr>
          <p:spPr>
            <a:xfrm>
              <a:off x="9855411" y="2560204"/>
              <a:ext cx="1870727" cy="1369325"/>
            </a:xfrm>
            <a:custGeom>
              <a:avLst/>
              <a:gdLst>
                <a:gd name="connsiteX0" fmla="*/ 0 w 1870727"/>
                <a:gd name="connsiteY0" fmla="*/ 1369325 h 1369325"/>
                <a:gd name="connsiteX1" fmla="*/ 221306 w 1870727"/>
                <a:gd name="connsiteY1" fmla="*/ 1049470 h 1369325"/>
                <a:gd name="connsiteX2" fmla="*/ 1870727 w 1870727"/>
                <a:gd name="connsiteY2" fmla="*/ 0 h 1369325"/>
                <a:gd name="connsiteX3" fmla="*/ 376912 w 1870727"/>
                <a:gd name="connsiteY3" fmla="*/ 1227552 h 1369325"/>
                <a:gd name="connsiteX4" fmla="*/ 0 w 1870727"/>
                <a:gd name="connsiteY4" fmla="*/ 1369325 h 136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727" h="1369325">
                  <a:moveTo>
                    <a:pt x="0" y="1369325"/>
                  </a:moveTo>
                  <a:lnTo>
                    <a:pt x="221306" y="1049470"/>
                  </a:lnTo>
                  <a:lnTo>
                    <a:pt x="1870727" y="0"/>
                  </a:lnTo>
                  <a:lnTo>
                    <a:pt x="376912" y="1227552"/>
                  </a:lnTo>
                  <a:lnTo>
                    <a:pt x="0" y="1369325"/>
                  </a:lnTo>
                  <a:close/>
                </a:path>
              </a:pathLst>
            </a:custGeom>
            <a:solidFill>
              <a:srgbClr val="005487"/>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148229C-0105-3A65-5EFC-60B70B7A981C}"/>
                </a:ext>
              </a:extLst>
            </p:cNvPr>
            <p:cNvSpPr/>
            <p:nvPr/>
          </p:nvSpPr>
          <p:spPr>
            <a:xfrm>
              <a:off x="9853539" y="1723395"/>
              <a:ext cx="719244" cy="2204406"/>
            </a:xfrm>
            <a:custGeom>
              <a:avLst/>
              <a:gdLst>
                <a:gd name="connsiteX0" fmla="*/ 0 w 719244"/>
                <a:gd name="connsiteY0" fmla="*/ 1813665 h 2204406"/>
                <a:gd name="connsiteX1" fmla="*/ 10374 w 719244"/>
                <a:gd name="connsiteY1" fmla="*/ 2204407 h 2204406"/>
                <a:gd name="connsiteX2" fmla="*/ 229951 w 719244"/>
                <a:gd name="connsiteY2" fmla="*/ 1886280 h 2204406"/>
                <a:gd name="connsiteX3" fmla="*/ 719245 w 719244"/>
                <a:gd name="connsiteY3" fmla="*/ 0 h 2204406"/>
                <a:gd name="connsiteX4" fmla="*/ 0 w 719244"/>
                <a:gd name="connsiteY4" fmla="*/ 181366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44" h="2204406">
                  <a:moveTo>
                    <a:pt x="0" y="1813665"/>
                  </a:moveTo>
                  <a:lnTo>
                    <a:pt x="10374" y="2204407"/>
                  </a:lnTo>
                  <a:lnTo>
                    <a:pt x="229951" y="1886280"/>
                  </a:lnTo>
                  <a:lnTo>
                    <a:pt x="719245" y="0"/>
                  </a:lnTo>
                  <a:lnTo>
                    <a:pt x="0" y="1813665"/>
                  </a:lnTo>
                  <a:close/>
                </a:path>
              </a:pathLst>
            </a:custGeom>
            <a:solidFill>
              <a:srgbClr val="7FA9C3"/>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CE299FE-C333-D36A-8A77-72907CA455AD}"/>
                </a:ext>
              </a:extLst>
            </p:cNvPr>
            <p:cNvSpPr/>
            <p:nvPr/>
          </p:nvSpPr>
          <p:spPr>
            <a:xfrm>
              <a:off x="9138446" y="1732589"/>
              <a:ext cx="722702" cy="2204406"/>
            </a:xfrm>
            <a:custGeom>
              <a:avLst/>
              <a:gdLst>
                <a:gd name="connsiteX0" fmla="*/ 484107 w 722702"/>
                <a:gd name="connsiteY0" fmla="*/ 1894925 h 2204406"/>
                <a:gd name="connsiteX1" fmla="*/ 722702 w 722702"/>
                <a:gd name="connsiteY1" fmla="*/ 2204407 h 2204406"/>
                <a:gd name="connsiteX2" fmla="*/ 714058 w 722702"/>
                <a:gd name="connsiteY2" fmla="*/ 1811936 h 2204406"/>
                <a:gd name="connsiteX3" fmla="*/ 0 w 722702"/>
                <a:gd name="connsiteY3" fmla="*/ 0 h 2204406"/>
                <a:gd name="connsiteX4" fmla="*/ 484107 w 722702"/>
                <a:gd name="connsiteY4" fmla="*/ 189492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2" h="2204406">
                  <a:moveTo>
                    <a:pt x="484107" y="1894925"/>
                  </a:moveTo>
                  <a:lnTo>
                    <a:pt x="722702" y="2204407"/>
                  </a:lnTo>
                  <a:lnTo>
                    <a:pt x="714058" y="1811936"/>
                  </a:lnTo>
                  <a:lnTo>
                    <a:pt x="0" y="0"/>
                  </a:lnTo>
                  <a:lnTo>
                    <a:pt x="484107" y="1894925"/>
                  </a:lnTo>
                  <a:close/>
                </a:path>
              </a:pathLst>
            </a:custGeom>
            <a:solidFill>
              <a:srgbClr val="00B497"/>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CEB82D1-530B-D2F3-50C5-25D71EE70961}"/>
                </a:ext>
              </a:extLst>
            </p:cNvPr>
            <p:cNvSpPr/>
            <p:nvPr/>
          </p:nvSpPr>
          <p:spPr>
            <a:xfrm>
              <a:off x="7981226" y="2574036"/>
              <a:ext cx="1875914" cy="1355493"/>
            </a:xfrm>
            <a:custGeom>
              <a:avLst/>
              <a:gdLst>
                <a:gd name="connsiteX0" fmla="*/ 1875914 w 1875914"/>
                <a:gd name="connsiteY0" fmla="*/ 1355494 h 1355493"/>
                <a:gd name="connsiteX1" fmla="*/ 1492086 w 1875914"/>
                <a:gd name="connsiteY1" fmla="*/ 1237926 h 1355493"/>
                <a:gd name="connsiteX2" fmla="*/ 0 w 1875914"/>
                <a:gd name="connsiteY2" fmla="*/ 0 h 1355493"/>
                <a:gd name="connsiteX3" fmla="*/ 1639047 w 1875914"/>
                <a:gd name="connsiteY3" fmla="*/ 1049470 h 1355493"/>
                <a:gd name="connsiteX4" fmla="*/ 1875914 w 1875914"/>
                <a:gd name="connsiteY4" fmla="*/ 1355494 h 1355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14" h="1355493">
                  <a:moveTo>
                    <a:pt x="1875914" y="1355494"/>
                  </a:moveTo>
                  <a:lnTo>
                    <a:pt x="1492086" y="1237926"/>
                  </a:lnTo>
                  <a:lnTo>
                    <a:pt x="0" y="0"/>
                  </a:lnTo>
                  <a:lnTo>
                    <a:pt x="1639047" y="1049470"/>
                  </a:lnTo>
                  <a:lnTo>
                    <a:pt x="1875914" y="1355494"/>
                  </a:lnTo>
                  <a:close/>
                </a:path>
              </a:pathLst>
            </a:custGeom>
            <a:solidFill>
              <a:srgbClr val="7FDACB"/>
            </a:solidFill>
            <a:ln w="0" cap="flat">
              <a:noFill/>
              <a:prstDash val="solid"/>
              <a:miter/>
            </a:ln>
          </p:spPr>
          <p:txBody>
            <a:bodyPr rtlCol="0" anchor="ctr"/>
            <a:lstStyle/>
            <a:p>
              <a:endParaRPr lang="en-US"/>
            </a:p>
          </p:txBody>
        </p:sp>
      </p:grpSp>
      <p:sp>
        <p:nvSpPr>
          <p:cNvPr id="16" name="Picture Placeholder 15">
            <a:extLst>
              <a:ext uri="{FF2B5EF4-FFF2-40B4-BE49-F238E27FC236}">
                <a16:creationId xmlns:a16="http://schemas.microsoft.com/office/drawing/2014/main" id="{12E97DB5-836F-BB6F-D595-76A6EE872295}"/>
              </a:ext>
            </a:extLst>
          </p:cNvPr>
          <p:cNvSpPr>
            <a:spLocks noGrp="1" noChangeAspect="1"/>
          </p:cNvSpPr>
          <p:nvPr>
            <p:ph type="pic" sz="quarter" idx="13"/>
          </p:nvPr>
        </p:nvSpPr>
        <p:spPr>
          <a:xfrm>
            <a:off x="785810" y="784997"/>
            <a:ext cx="1672910" cy="1938011"/>
          </a:xfrm>
          <a:noFill/>
        </p:spPr>
        <p:txBody>
          <a:bodyPr/>
          <a:lstStyle/>
          <a:p>
            <a:r>
              <a:rPr lang="en-US"/>
              <a:t>Click icon to add picture</a:t>
            </a:r>
          </a:p>
        </p:txBody>
      </p:sp>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2844801" y="884238"/>
            <a:ext cx="5608320" cy="3876023"/>
          </a:xfrm>
          <a:noFill/>
        </p:spPr>
        <p:txBody>
          <a:bodyPr anchor="t">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785810" y="2822249"/>
            <a:ext cx="1672910" cy="1938012"/>
          </a:xfrm>
          <a:no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3095D8E-465A-F42C-A839-64D1F97EE949}"/>
              </a:ext>
            </a:extLst>
          </p:cNvPr>
          <p:cNvSpPr>
            <a:spLocks noGrp="1"/>
          </p:cNvSpPr>
          <p:nvPr>
            <p:ph type="dt" sz="half" idx="10"/>
          </p:nvPr>
        </p:nvSpPr>
        <p:spPr/>
        <p:txBody>
          <a:bodyPr/>
          <a:lstStyle/>
          <a:p>
            <a:fld id="{8C28A28C-4C6A-46EA-90C0-4EE0B89CC5C7}" type="datetimeFigureOut">
              <a:rPr lang="en-US" smtClean="0"/>
              <a:pPr/>
              <a:t>11/20/2025</a:t>
            </a:fld>
            <a:endParaRPr lang="en-US"/>
          </a:p>
        </p:txBody>
      </p:sp>
      <p:sp>
        <p:nvSpPr>
          <p:cNvPr id="9" name="Slide Number Placeholder 8">
            <a:extLst>
              <a:ext uri="{FF2B5EF4-FFF2-40B4-BE49-F238E27FC236}">
                <a16:creationId xmlns:a16="http://schemas.microsoft.com/office/drawing/2014/main" id="{FE43347F-EF1D-AEE9-C92F-435289725DA2}"/>
              </a:ext>
            </a:extLst>
          </p:cNvPr>
          <p:cNvSpPr>
            <a:spLocks noGrp="1"/>
          </p:cNvSpPr>
          <p:nvPr>
            <p:ph type="sldNum" sz="quarter" idx="12"/>
          </p:nvPr>
        </p:nvSpPr>
        <p:spPr/>
        <p:txBody>
          <a:bodyPr/>
          <a:lstStyle/>
          <a:p>
            <a:fld id="{5DEF7F31-0B8A-474A-B86C-91F381754329}" type="slidenum">
              <a:rPr lang="en-US" smtClean="0"/>
              <a:pPr/>
              <a:t>‹#›</a:t>
            </a:fld>
            <a:endParaRPr lang="en-US"/>
          </a:p>
        </p:txBody>
      </p:sp>
      <p:sp>
        <p:nvSpPr>
          <p:cNvPr id="4" name="Rectangle 3">
            <a:extLst>
              <a:ext uri="{FF2B5EF4-FFF2-40B4-BE49-F238E27FC236}">
                <a16:creationId xmlns:a16="http://schemas.microsoft.com/office/drawing/2014/main" id="{D573A02D-7676-00BA-DCE2-B6F2A0B8988B}"/>
              </a:ext>
            </a:extLst>
          </p:cNvPr>
          <p:cNvSpPr/>
          <p:nvPr/>
        </p:nvSpPr>
        <p:spPr>
          <a:xfrm>
            <a:off x="176105" y="406612"/>
            <a:ext cx="399729" cy="6044777"/>
          </a:xfrm>
          <a:prstGeom prst="rect">
            <a:avLst/>
          </a:prstGeom>
          <a:solidFill>
            <a:srgbClr val="00816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91440" tIns="274320" rIns="91440" rtlCol="0" anchor="ctr"/>
          <a:lstStyle/>
          <a:p>
            <a:pPr algn="l"/>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ED850ED5-30E7-180C-0EDA-F74E93F9F70B}"/>
              </a:ext>
            </a:extLst>
          </p:cNvPr>
          <p:cNvSpPr/>
          <p:nvPr/>
        </p:nvSpPr>
        <p:spPr>
          <a:xfrm>
            <a:off x="328505" y="559012"/>
            <a:ext cx="399729" cy="6044777"/>
          </a:xfrm>
          <a:prstGeom prst="rect">
            <a:avLst/>
          </a:prstGeom>
          <a:solidFill>
            <a:srgbClr val="7FDACB"/>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91440" tIns="274320" rIns="91440" rtlCol="0" anchor="ctr"/>
          <a:lstStyle/>
          <a:p>
            <a:pPr algn="l"/>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13325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1385650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210799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463538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452334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74514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a:xfrm>
            <a:off x="1077362" y="6356350"/>
            <a:ext cx="2296603" cy="365125"/>
          </a:xfrm>
          <a:prstGeom prst="rect">
            <a:avLst/>
          </a:prstGeom>
        </p:spPr>
        <p:txBody>
          <a:bodyPr/>
          <a:lstStyle/>
          <a:p>
            <a:fld id="{56BD3D22-CDAE-4AC6-A6B4-501303D5E97B}" type="datetimeFigureOut">
              <a:rPr lang="en-US" smtClean="0"/>
              <a:t>11/20/2025</a:t>
            </a:fld>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4C5596A1-02A1-4607-85C7-A65B7FA48D9F}" type="slidenum">
              <a:rPr lang="en-US" smtClean="0"/>
              <a:t>‹#›</a:t>
            </a:fld>
            <a:endParaRPr lang="en-US"/>
          </a:p>
        </p:txBody>
      </p:sp>
    </p:spTree>
    <p:extLst>
      <p:ext uri="{BB962C8B-B14F-4D97-AF65-F5344CB8AC3E}">
        <p14:creationId xmlns:p14="http://schemas.microsoft.com/office/powerpoint/2010/main" val="2401908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711034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1261644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11/20/2025</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a:xfrm rot="5400000">
            <a:off x="-2958963" y="3275156"/>
            <a:ext cx="652751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263903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religion,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a:t>
            </a:r>
            <a:r>
              <a:rPr lang="en-US" sz="900"/>
              <a:t>Jackson, Suite 102, Topeka, KS 66612, (785) 296-3201.</a:t>
            </a:r>
            <a:endParaRPr lang="en-US" sz="900" dirty="0"/>
          </a:p>
        </p:txBody>
      </p:sp>
    </p:spTree>
    <p:extLst>
      <p:ext uri="{BB962C8B-B14F-4D97-AF65-F5344CB8AC3E}">
        <p14:creationId xmlns:p14="http://schemas.microsoft.com/office/powerpoint/2010/main" val="317987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a:xfrm>
            <a:off x="1077362" y="6356350"/>
            <a:ext cx="2296603" cy="365125"/>
          </a:xfrm>
          <a:prstGeom prst="rect">
            <a:avLst/>
          </a:prstGeom>
        </p:spPr>
        <p:txBody>
          <a:bodyPr/>
          <a:lstStyle/>
          <a:p>
            <a:fld id="{56BD3D22-CDAE-4AC6-A6B4-501303D5E97B}" type="datetimeFigureOut">
              <a:rPr lang="en-US" smtClean="0"/>
              <a:t>11/20/2025</a:t>
            </a:fld>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4C5596A1-02A1-4607-85C7-A65B7FA48D9F}" type="slidenum">
              <a:rPr lang="en-US" smtClean="0"/>
              <a:t>‹#›</a:t>
            </a:fld>
            <a:endParaRPr lang="en-US"/>
          </a:p>
        </p:txBody>
      </p:sp>
    </p:spTree>
    <p:extLst>
      <p:ext uri="{BB962C8B-B14F-4D97-AF65-F5344CB8AC3E}">
        <p14:creationId xmlns:p14="http://schemas.microsoft.com/office/powerpoint/2010/main" val="371316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a:xfrm>
            <a:off x="1077362" y="6356350"/>
            <a:ext cx="2296603" cy="365125"/>
          </a:xfrm>
          <a:prstGeom prst="rect">
            <a:avLst/>
          </a:prstGeom>
        </p:spPr>
        <p:txBody>
          <a:bodyPr/>
          <a:lstStyle/>
          <a:p>
            <a:fld id="{56BD3D22-CDAE-4AC6-A6B4-501303D5E97B}" type="datetimeFigureOut">
              <a:rPr lang="en-US" smtClean="0"/>
              <a:t>11/20/2025</a:t>
            </a:fld>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4C5596A1-02A1-4607-85C7-A65B7FA48D9F}" type="slidenum">
              <a:rPr lang="en-US" smtClean="0"/>
              <a:t>‹#›</a:t>
            </a:fld>
            <a:endParaRPr lang="en-US"/>
          </a:p>
        </p:txBody>
      </p:sp>
    </p:spTree>
    <p:extLst>
      <p:ext uri="{BB962C8B-B14F-4D97-AF65-F5344CB8AC3E}">
        <p14:creationId xmlns:p14="http://schemas.microsoft.com/office/powerpoint/2010/main" val="3084755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a:xfrm>
            <a:off x="1077362" y="6356350"/>
            <a:ext cx="2296603" cy="365125"/>
          </a:xfrm>
          <a:prstGeom prst="rect">
            <a:avLst/>
          </a:prstGeom>
        </p:spPr>
        <p:txBody>
          <a:bodyPr/>
          <a:lstStyle/>
          <a:p>
            <a:fld id="{56BD3D22-CDAE-4AC6-A6B4-501303D5E97B}" type="datetimeFigureOut">
              <a:rPr lang="en-US" smtClean="0"/>
              <a:t>11/20/2025</a:t>
            </a:fld>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4C5596A1-02A1-4607-85C7-A65B7FA48D9F}" type="slidenum">
              <a:rPr lang="en-US" smtClean="0"/>
              <a:t>‹#›</a:t>
            </a:fld>
            <a:endParaRPr lang="en-US"/>
          </a:p>
        </p:txBody>
      </p:sp>
    </p:spTree>
    <p:extLst>
      <p:ext uri="{BB962C8B-B14F-4D97-AF65-F5344CB8AC3E}">
        <p14:creationId xmlns:p14="http://schemas.microsoft.com/office/powerpoint/2010/main" val="40117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a:xfrm>
            <a:off x="1077362" y="6356350"/>
            <a:ext cx="2296603" cy="365125"/>
          </a:xfrm>
          <a:prstGeom prst="rect">
            <a:avLst/>
          </a:prstGeom>
        </p:spPr>
        <p:txBody>
          <a:bodyPr/>
          <a:lstStyle/>
          <a:p>
            <a:fld id="{56BD3D22-CDAE-4AC6-A6B4-501303D5E97B}" type="datetimeFigureOut">
              <a:rPr lang="en-US" smtClean="0"/>
              <a:t>11/20/2025</a:t>
            </a:fld>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4C5596A1-02A1-4607-85C7-A65B7FA48D9F}" type="slidenum">
              <a:rPr lang="en-US" smtClean="0"/>
              <a:t>‹#›</a:t>
            </a:fld>
            <a:endParaRPr lang="en-US"/>
          </a:p>
        </p:txBody>
      </p:sp>
    </p:spTree>
    <p:extLst>
      <p:ext uri="{BB962C8B-B14F-4D97-AF65-F5344CB8AC3E}">
        <p14:creationId xmlns:p14="http://schemas.microsoft.com/office/powerpoint/2010/main" val="384440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CDECE7F-AC1B-3A56-7430-73034954C133}"/>
              </a:ext>
            </a:extLst>
          </p:cNvPr>
          <p:cNvGrpSpPr/>
          <p:nvPr/>
        </p:nvGrpSpPr>
        <p:grpSpPr>
          <a:xfrm>
            <a:off x="8280360" y="2227810"/>
            <a:ext cx="7823280" cy="7449323"/>
            <a:chOff x="7543801" y="1723395"/>
            <a:chExt cx="4630135" cy="4408812"/>
          </a:xfrm>
        </p:grpSpPr>
        <p:sp>
          <p:nvSpPr>
            <p:cNvPr id="12" name="Freeform: Shape 11">
              <a:extLst>
                <a:ext uri="{FF2B5EF4-FFF2-40B4-BE49-F238E27FC236}">
                  <a16:creationId xmlns:a16="http://schemas.microsoft.com/office/drawing/2014/main" id="{D774E0BE-CD5A-C329-83FE-DDA0E73EE17E}"/>
                </a:ext>
              </a:extLst>
            </p:cNvPr>
            <p:cNvSpPr/>
            <p:nvPr/>
          </p:nvSpPr>
          <p:spPr>
            <a:xfrm>
              <a:off x="7543801" y="3813690"/>
              <a:ext cx="2313339" cy="255883"/>
            </a:xfrm>
            <a:custGeom>
              <a:avLst/>
              <a:gdLst>
                <a:gd name="connsiteX0" fmla="*/ 0 w 2313339"/>
                <a:gd name="connsiteY0" fmla="*/ 122755 h 255883"/>
                <a:gd name="connsiteX1" fmla="*/ 1941614 w 2313339"/>
                <a:gd name="connsiteY1" fmla="*/ 255884 h 255883"/>
                <a:gd name="connsiteX2" fmla="*/ 2313339 w 2313339"/>
                <a:gd name="connsiteY2" fmla="*/ 117568 h 255883"/>
                <a:gd name="connsiteX3" fmla="*/ 1932970 w 2313339"/>
                <a:gd name="connsiteY3" fmla="*/ 0 h 255883"/>
                <a:gd name="connsiteX4" fmla="*/ 0 w 2313339"/>
                <a:gd name="connsiteY4" fmla="*/ 122755 h 25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39" h="255883">
                  <a:moveTo>
                    <a:pt x="0" y="122755"/>
                  </a:moveTo>
                  <a:lnTo>
                    <a:pt x="1941614" y="255884"/>
                  </a:lnTo>
                  <a:lnTo>
                    <a:pt x="2313339" y="117568"/>
                  </a:lnTo>
                  <a:lnTo>
                    <a:pt x="1932970" y="0"/>
                  </a:lnTo>
                  <a:lnTo>
                    <a:pt x="0" y="122755"/>
                  </a:lnTo>
                  <a:close/>
                </a:path>
              </a:pathLst>
            </a:custGeom>
            <a:solidFill>
              <a:srgbClr val="FFA400"/>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22B4522-11EC-4F4B-7F6E-A0BF0921F987}"/>
                </a:ext>
              </a:extLst>
            </p:cNvPr>
            <p:cNvSpPr/>
            <p:nvPr/>
          </p:nvSpPr>
          <p:spPr>
            <a:xfrm>
              <a:off x="7991599" y="3931259"/>
              <a:ext cx="1865540" cy="1364138"/>
            </a:xfrm>
            <a:custGeom>
              <a:avLst/>
              <a:gdLst>
                <a:gd name="connsiteX0" fmla="*/ 1865540 w 1865540"/>
                <a:gd name="connsiteY0" fmla="*/ 0 h 1364138"/>
                <a:gd name="connsiteX1" fmla="*/ 1645963 w 1865540"/>
                <a:gd name="connsiteY1" fmla="*/ 330229 h 1364138"/>
                <a:gd name="connsiteX2" fmla="*/ 0 w 1865540"/>
                <a:gd name="connsiteY2" fmla="*/ 1364139 h 1364138"/>
                <a:gd name="connsiteX3" fmla="*/ 1488629 w 1865540"/>
                <a:gd name="connsiteY3" fmla="*/ 138316 h 1364138"/>
                <a:gd name="connsiteX4" fmla="*/ 1865540 w 1865540"/>
                <a:gd name="connsiteY4" fmla="*/ 0 h 136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540" h="1364138">
                  <a:moveTo>
                    <a:pt x="1865540" y="0"/>
                  </a:moveTo>
                  <a:lnTo>
                    <a:pt x="1645963" y="330229"/>
                  </a:lnTo>
                  <a:lnTo>
                    <a:pt x="0" y="1364139"/>
                  </a:lnTo>
                  <a:lnTo>
                    <a:pt x="1488629" y="138316"/>
                  </a:lnTo>
                  <a:lnTo>
                    <a:pt x="1865540" y="0"/>
                  </a:lnTo>
                  <a:close/>
                </a:path>
              </a:pathLst>
            </a:custGeom>
            <a:solidFill>
              <a:srgbClr val="CC3333"/>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C114120-FBFE-2FE3-4F58-E676C2AD2C4A}"/>
                </a:ext>
              </a:extLst>
            </p:cNvPr>
            <p:cNvSpPr/>
            <p:nvPr/>
          </p:nvSpPr>
          <p:spPr>
            <a:xfrm>
              <a:off x="9151727" y="3932988"/>
              <a:ext cx="724431" cy="2199219"/>
            </a:xfrm>
            <a:custGeom>
              <a:avLst/>
              <a:gdLst>
                <a:gd name="connsiteX0" fmla="*/ 485836 w 724431"/>
                <a:gd name="connsiteY0" fmla="*/ 326771 h 2199219"/>
                <a:gd name="connsiteX1" fmla="*/ 0 w 724431"/>
                <a:gd name="connsiteY1" fmla="*/ 2199220 h 2199219"/>
                <a:gd name="connsiteX2" fmla="*/ 724431 w 724431"/>
                <a:gd name="connsiteY2" fmla="*/ 382097 h 2199219"/>
                <a:gd name="connsiteX3" fmla="*/ 705413 w 724431"/>
                <a:gd name="connsiteY3" fmla="*/ 0 h 2199219"/>
                <a:gd name="connsiteX4" fmla="*/ 485836 w 724431"/>
                <a:gd name="connsiteY4" fmla="*/ 326771 h 219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431" h="2199219">
                  <a:moveTo>
                    <a:pt x="485836" y="326771"/>
                  </a:moveTo>
                  <a:lnTo>
                    <a:pt x="0" y="2199220"/>
                  </a:lnTo>
                  <a:lnTo>
                    <a:pt x="724431" y="382097"/>
                  </a:lnTo>
                  <a:lnTo>
                    <a:pt x="705413" y="0"/>
                  </a:lnTo>
                  <a:lnTo>
                    <a:pt x="485836" y="326771"/>
                  </a:lnTo>
                  <a:close/>
                </a:path>
              </a:pathLst>
            </a:custGeom>
            <a:solidFill>
              <a:srgbClr val="DE7A7A"/>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DF633FC-D24A-2AB0-3F6A-E486D7E544F8}"/>
                </a:ext>
              </a:extLst>
            </p:cNvPr>
            <p:cNvSpPr/>
            <p:nvPr/>
          </p:nvSpPr>
          <p:spPr>
            <a:xfrm>
              <a:off x="9857140" y="3929530"/>
              <a:ext cx="726160" cy="2197490"/>
            </a:xfrm>
            <a:custGeom>
              <a:avLst/>
              <a:gdLst>
                <a:gd name="connsiteX0" fmla="*/ 19018 w 726160"/>
                <a:gd name="connsiteY0" fmla="*/ 382097 h 2197490"/>
                <a:gd name="connsiteX1" fmla="*/ 726160 w 726160"/>
                <a:gd name="connsiteY1" fmla="*/ 2197491 h 2197490"/>
                <a:gd name="connsiteX2" fmla="*/ 250698 w 726160"/>
                <a:gd name="connsiteY2" fmla="*/ 311210 h 2197490"/>
                <a:gd name="connsiteX3" fmla="*/ 0 w 726160"/>
                <a:gd name="connsiteY3" fmla="*/ 0 h 2197490"/>
                <a:gd name="connsiteX4" fmla="*/ 19018 w 726160"/>
                <a:gd name="connsiteY4" fmla="*/ 382097 h 219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60" h="2197490">
                  <a:moveTo>
                    <a:pt x="19018" y="382097"/>
                  </a:moveTo>
                  <a:lnTo>
                    <a:pt x="726160" y="2197491"/>
                  </a:lnTo>
                  <a:lnTo>
                    <a:pt x="250698" y="311210"/>
                  </a:lnTo>
                  <a:lnTo>
                    <a:pt x="0" y="0"/>
                  </a:lnTo>
                  <a:lnTo>
                    <a:pt x="19018" y="382097"/>
                  </a:lnTo>
                  <a:close/>
                </a:path>
              </a:pathLst>
            </a:custGeom>
            <a:solidFill>
              <a:srgbClr val="DB1E34"/>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D1CBECD-E315-6FA6-245B-58D8C566D33F}"/>
                </a:ext>
              </a:extLst>
            </p:cNvPr>
            <p:cNvSpPr/>
            <p:nvPr/>
          </p:nvSpPr>
          <p:spPr>
            <a:xfrm>
              <a:off x="9857140" y="3931259"/>
              <a:ext cx="1879371" cy="1350307"/>
            </a:xfrm>
            <a:custGeom>
              <a:avLst/>
              <a:gdLst>
                <a:gd name="connsiteX0" fmla="*/ 0 w 1879371"/>
                <a:gd name="connsiteY0" fmla="*/ 0 h 1350307"/>
                <a:gd name="connsiteX1" fmla="*/ 387285 w 1879371"/>
                <a:gd name="connsiteY1" fmla="*/ 103737 h 1350307"/>
                <a:gd name="connsiteX2" fmla="*/ 1879372 w 1879371"/>
                <a:gd name="connsiteY2" fmla="*/ 1350307 h 1350307"/>
                <a:gd name="connsiteX3" fmla="*/ 247240 w 1879371"/>
                <a:gd name="connsiteY3" fmla="*/ 306023 h 1350307"/>
                <a:gd name="connsiteX4" fmla="*/ 0 w 1879371"/>
                <a:gd name="connsiteY4" fmla="*/ 0 h 135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71" h="1350307">
                  <a:moveTo>
                    <a:pt x="0" y="0"/>
                  </a:moveTo>
                  <a:lnTo>
                    <a:pt x="387285" y="103737"/>
                  </a:lnTo>
                  <a:lnTo>
                    <a:pt x="1879372" y="1350307"/>
                  </a:lnTo>
                  <a:lnTo>
                    <a:pt x="247240" y="306023"/>
                  </a:lnTo>
                  <a:lnTo>
                    <a:pt x="0" y="0"/>
                  </a:lnTo>
                  <a:close/>
                </a:path>
              </a:pathLst>
            </a:custGeom>
            <a:solidFill>
              <a:srgbClr val="E76D7B"/>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8558199-9AB6-B50A-0AAD-DF69BAA3FD49}"/>
                </a:ext>
              </a:extLst>
            </p:cNvPr>
            <p:cNvSpPr/>
            <p:nvPr/>
          </p:nvSpPr>
          <p:spPr>
            <a:xfrm>
              <a:off x="9853682" y="3787756"/>
              <a:ext cx="2320254" cy="247239"/>
            </a:xfrm>
            <a:custGeom>
              <a:avLst/>
              <a:gdLst>
                <a:gd name="connsiteX0" fmla="*/ 0 w 2320254"/>
                <a:gd name="connsiteY0" fmla="*/ 141774 h 247239"/>
                <a:gd name="connsiteX1" fmla="*/ 392472 w 2320254"/>
                <a:gd name="connsiteY1" fmla="*/ 247239 h 247239"/>
                <a:gd name="connsiteX2" fmla="*/ 2320255 w 2320254"/>
                <a:gd name="connsiteY2" fmla="*/ 131400 h 247239"/>
                <a:gd name="connsiteX3" fmla="*/ 380370 w 2320254"/>
                <a:gd name="connsiteY3" fmla="*/ 0 h 247239"/>
                <a:gd name="connsiteX4" fmla="*/ 0 w 2320254"/>
                <a:gd name="connsiteY4" fmla="*/ 141774 h 2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254" h="247239">
                  <a:moveTo>
                    <a:pt x="0" y="141774"/>
                  </a:moveTo>
                  <a:lnTo>
                    <a:pt x="392472" y="247239"/>
                  </a:lnTo>
                  <a:lnTo>
                    <a:pt x="2320255" y="131400"/>
                  </a:lnTo>
                  <a:lnTo>
                    <a:pt x="380370" y="0"/>
                  </a:lnTo>
                  <a:lnTo>
                    <a:pt x="0" y="141774"/>
                  </a:lnTo>
                  <a:close/>
                </a:path>
              </a:pathLst>
            </a:custGeom>
            <a:solidFill>
              <a:srgbClr val="FFA400"/>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50F5722-E636-2ADF-751D-CED3498B27B0}"/>
                </a:ext>
              </a:extLst>
            </p:cNvPr>
            <p:cNvSpPr/>
            <p:nvPr/>
          </p:nvSpPr>
          <p:spPr>
            <a:xfrm>
              <a:off x="9855411" y="2560204"/>
              <a:ext cx="1870727" cy="1369325"/>
            </a:xfrm>
            <a:custGeom>
              <a:avLst/>
              <a:gdLst>
                <a:gd name="connsiteX0" fmla="*/ 0 w 1870727"/>
                <a:gd name="connsiteY0" fmla="*/ 1369325 h 1369325"/>
                <a:gd name="connsiteX1" fmla="*/ 221306 w 1870727"/>
                <a:gd name="connsiteY1" fmla="*/ 1049470 h 1369325"/>
                <a:gd name="connsiteX2" fmla="*/ 1870727 w 1870727"/>
                <a:gd name="connsiteY2" fmla="*/ 0 h 1369325"/>
                <a:gd name="connsiteX3" fmla="*/ 376912 w 1870727"/>
                <a:gd name="connsiteY3" fmla="*/ 1227552 h 1369325"/>
                <a:gd name="connsiteX4" fmla="*/ 0 w 1870727"/>
                <a:gd name="connsiteY4" fmla="*/ 1369325 h 136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727" h="1369325">
                  <a:moveTo>
                    <a:pt x="0" y="1369325"/>
                  </a:moveTo>
                  <a:lnTo>
                    <a:pt x="221306" y="1049470"/>
                  </a:lnTo>
                  <a:lnTo>
                    <a:pt x="1870727" y="0"/>
                  </a:lnTo>
                  <a:lnTo>
                    <a:pt x="376912" y="1227552"/>
                  </a:lnTo>
                  <a:lnTo>
                    <a:pt x="0" y="1369325"/>
                  </a:lnTo>
                  <a:close/>
                </a:path>
              </a:pathLst>
            </a:custGeom>
            <a:solidFill>
              <a:srgbClr val="005487"/>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3B95F61-020F-6EB6-9700-D2959F734CFB}"/>
                </a:ext>
              </a:extLst>
            </p:cNvPr>
            <p:cNvSpPr/>
            <p:nvPr/>
          </p:nvSpPr>
          <p:spPr>
            <a:xfrm>
              <a:off x="9853539" y="1723395"/>
              <a:ext cx="719244" cy="2204406"/>
            </a:xfrm>
            <a:custGeom>
              <a:avLst/>
              <a:gdLst>
                <a:gd name="connsiteX0" fmla="*/ 0 w 719244"/>
                <a:gd name="connsiteY0" fmla="*/ 1813665 h 2204406"/>
                <a:gd name="connsiteX1" fmla="*/ 10374 w 719244"/>
                <a:gd name="connsiteY1" fmla="*/ 2204407 h 2204406"/>
                <a:gd name="connsiteX2" fmla="*/ 229951 w 719244"/>
                <a:gd name="connsiteY2" fmla="*/ 1886280 h 2204406"/>
                <a:gd name="connsiteX3" fmla="*/ 719245 w 719244"/>
                <a:gd name="connsiteY3" fmla="*/ 0 h 2204406"/>
                <a:gd name="connsiteX4" fmla="*/ 0 w 719244"/>
                <a:gd name="connsiteY4" fmla="*/ 181366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44" h="2204406">
                  <a:moveTo>
                    <a:pt x="0" y="1813665"/>
                  </a:moveTo>
                  <a:lnTo>
                    <a:pt x="10374" y="2204407"/>
                  </a:lnTo>
                  <a:lnTo>
                    <a:pt x="229951" y="1886280"/>
                  </a:lnTo>
                  <a:lnTo>
                    <a:pt x="719245" y="0"/>
                  </a:lnTo>
                  <a:lnTo>
                    <a:pt x="0" y="1813665"/>
                  </a:lnTo>
                  <a:close/>
                </a:path>
              </a:pathLst>
            </a:custGeom>
            <a:solidFill>
              <a:srgbClr val="7FA9C3"/>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E878379-B57C-EBFC-3092-A2019FA75F0A}"/>
                </a:ext>
              </a:extLst>
            </p:cNvPr>
            <p:cNvSpPr/>
            <p:nvPr/>
          </p:nvSpPr>
          <p:spPr>
            <a:xfrm>
              <a:off x="9138446" y="1732589"/>
              <a:ext cx="722702" cy="2204406"/>
            </a:xfrm>
            <a:custGeom>
              <a:avLst/>
              <a:gdLst>
                <a:gd name="connsiteX0" fmla="*/ 484107 w 722702"/>
                <a:gd name="connsiteY0" fmla="*/ 1894925 h 2204406"/>
                <a:gd name="connsiteX1" fmla="*/ 722702 w 722702"/>
                <a:gd name="connsiteY1" fmla="*/ 2204407 h 2204406"/>
                <a:gd name="connsiteX2" fmla="*/ 714058 w 722702"/>
                <a:gd name="connsiteY2" fmla="*/ 1811936 h 2204406"/>
                <a:gd name="connsiteX3" fmla="*/ 0 w 722702"/>
                <a:gd name="connsiteY3" fmla="*/ 0 h 2204406"/>
                <a:gd name="connsiteX4" fmla="*/ 484107 w 722702"/>
                <a:gd name="connsiteY4" fmla="*/ 189492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2" h="2204406">
                  <a:moveTo>
                    <a:pt x="484107" y="1894925"/>
                  </a:moveTo>
                  <a:lnTo>
                    <a:pt x="722702" y="2204407"/>
                  </a:lnTo>
                  <a:lnTo>
                    <a:pt x="714058" y="1811936"/>
                  </a:lnTo>
                  <a:lnTo>
                    <a:pt x="0" y="0"/>
                  </a:lnTo>
                  <a:lnTo>
                    <a:pt x="484107" y="1894925"/>
                  </a:lnTo>
                  <a:close/>
                </a:path>
              </a:pathLst>
            </a:custGeom>
            <a:solidFill>
              <a:srgbClr val="00B497"/>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AAE4891-B94E-7A1D-B9D7-23C8E6C8322D}"/>
                </a:ext>
              </a:extLst>
            </p:cNvPr>
            <p:cNvSpPr/>
            <p:nvPr/>
          </p:nvSpPr>
          <p:spPr>
            <a:xfrm>
              <a:off x="7981226" y="2574036"/>
              <a:ext cx="1875914" cy="1355493"/>
            </a:xfrm>
            <a:custGeom>
              <a:avLst/>
              <a:gdLst>
                <a:gd name="connsiteX0" fmla="*/ 1875914 w 1875914"/>
                <a:gd name="connsiteY0" fmla="*/ 1355494 h 1355493"/>
                <a:gd name="connsiteX1" fmla="*/ 1492086 w 1875914"/>
                <a:gd name="connsiteY1" fmla="*/ 1237926 h 1355493"/>
                <a:gd name="connsiteX2" fmla="*/ 0 w 1875914"/>
                <a:gd name="connsiteY2" fmla="*/ 0 h 1355493"/>
                <a:gd name="connsiteX3" fmla="*/ 1639047 w 1875914"/>
                <a:gd name="connsiteY3" fmla="*/ 1049470 h 1355493"/>
                <a:gd name="connsiteX4" fmla="*/ 1875914 w 1875914"/>
                <a:gd name="connsiteY4" fmla="*/ 1355494 h 1355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14" h="1355493">
                  <a:moveTo>
                    <a:pt x="1875914" y="1355494"/>
                  </a:moveTo>
                  <a:lnTo>
                    <a:pt x="1492086" y="1237926"/>
                  </a:lnTo>
                  <a:lnTo>
                    <a:pt x="0" y="0"/>
                  </a:lnTo>
                  <a:lnTo>
                    <a:pt x="1639047" y="1049470"/>
                  </a:lnTo>
                  <a:lnTo>
                    <a:pt x="1875914" y="1355494"/>
                  </a:lnTo>
                  <a:close/>
                </a:path>
              </a:pathLst>
            </a:custGeom>
            <a:solidFill>
              <a:srgbClr val="7FDACB"/>
            </a:solidFill>
            <a:ln w="0"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1712194"/>
            <a:ext cx="9950103" cy="4228636"/>
          </a:xfrm>
          <a:prstGeom prst="rect">
            <a:avLst/>
          </a:prstGeom>
          <a:noFill/>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22" name="Freeform: Shape 21">
            <a:extLst>
              <a:ext uri="{FF2B5EF4-FFF2-40B4-BE49-F238E27FC236}">
                <a16:creationId xmlns:a16="http://schemas.microsoft.com/office/drawing/2014/main" id="{61345E89-E372-7E1E-2195-8257CE03565B}"/>
              </a:ext>
            </a:extLst>
          </p:cNvPr>
          <p:cNvSpPr/>
          <p:nvPr/>
        </p:nvSpPr>
        <p:spPr>
          <a:xfrm>
            <a:off x="7543801" y="1723395"/>
            <a:ext cx="4630136" cy="4408812"/>
          </a:xfrm>
          <a:custGeom>
            <a:avLst/>
            <a:gdLst>
              <a:gd name="connsiteX0" fmla="*/ 0 w 4630136"/>
              <a:gd name="connsiteY0" fmla="*/ 0 h 4408812"/>
              <a:gd name="connsiteX1" fmla="*/ 4630136 w 4630136"/>
              <a:gd name="connsiteY1" fmla="*/ 0 h 4408812"/>
              <a:gd name="connsiteX2" fmla="*/ 4630136 w 4630136"/>
              <a:gd name="connsiteY2" fmla="*/ 4408813 h 4408812"/>
              <a:gd name="connsiteX3" fmla="*/ 0 w 4630136"/>
              <a:gd name="connsiteY3" fmla="*/ 4408813 h 4408812"/>
            </a:gdLst>
            <a:ahLst/>
            <a:cxnLst>
              <a:cxn ang="0">
                <a:pos x="connsiteX0" y="connsiteY0"/>
              </a:cxn>
              <a:cxn ang="0">
                <a:pos x="connsiteX1" y="connsiteY1"/>
              </a:cxn>
              <a:cxn ang="0">
                <a:pos x="connsiteX2" y="connsiteY2"/>
              </a:cxn>
              <a:cxn ang="0">
                <a:pos x="connsiteX3" y="connsiteY3"/>
              </a:cxn>
            </a:cxnLst>
            <a:rect l="l" t="t" r="r" b="b"/>
            <a:pathLst>
              <a:path w="4630136" h="4408812">
                <a:moveTo>
                  <a:pt x="0" y="0"/>
                </a:moveTo>
                <a:lnTo>
                  <a:pt x="4630136" y="0"/>
                </a:lnTo>
                <a:lnTo>
                  <a:pt x="4630136" y="4408813"/>
                </a:lnTo>
                <a:lnTo>
                  <a:pt x="0" y="4408813"/>
                </a:lnTo>
                <a:close/>
              </a:path>
            </a:pathLst>
          </a:custGeom>
          <a:noFill/>
          <a:ln w="0" cap="flat">
            <a:noFill/>
            <a:prstDash val="solid"/>
            <a:miter/>
          </a:ln>
        </p:spPr>
        <p:txBody>
          <a:bodyPr rtlCol="0" anchor="ctr"/>
          <a:lstStyle/>
          <a:p>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837377"/>
          </a:xfrm>
          <a:prstGeom prst="rect">
            <a:avLst/>
          </a:prstGeom>
        </p:spPr>
        <p:txBody>
          <a:bodyPr vert="horz" lIns="91440" tIns="45720" rIns="91440" bIns="45720" rtlCol="0" anchor="b">
            <a:normAutofit/>
          </a:bodyPr>
          <a:lstStyle/>
          <a:p>
            <a:r>
              <a:rPr lang="en-US"/>
              <a:t>Click to edit Master title style</a:t>
            </a:r>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4C5596A1-02A1-4607-85C7-A65B7FA48D9F}" type="slidenum">
              <a:rPr lang="en-US" smtClean="0"/>
              <a:t>‹#›</a:t>
            </a:fld>
            <a:endParaRPr lang="en-US"/>
          </a:p>
        </p:txBody>
      </p:sp>
      <p:sp>
        <p:nvSpPr>
          <p:cNvPr id="10" name="TextBox 9">
            <a:extLst>
              <a:ext uri="{FF2B5EF4-FFF2-40B4-BE49-F238E27FC236}">
                <a16:creationId xmlns:a16="http://schemas.microsoft.com/office/drawing/2014/main" id="{02452CFA-3A1A-9BD8-9214-7C53D19B96DB}"/>
              </a:ext>
            </a:extLst>
          </p:cNvPr>
          <p:cNvSpPr txBox="1"/>
          <p:nvPr/>
        </p:nvSpPr>
        <p:spPr>
          <a:xfrm>
            <a:off x="1077362" y="6241713"/>
            <a:ext cx="3989091" cy="23083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900" i="0" dirty="0">
                <a:latin typeface="Open Sans" panose="020B0606030504020204" pitchFamily="34" charset="0"/>
                <a:ea typeface="Open Sans" panose="020B0606030504020204" pitchFamily="34" charset="0"/>
                <a:cs typeface="Open Sans" panose="020B0606030504020204" pitchFamily="34" charset="0"/>
              </a:rPr>
              <a:t>Kansas State Department of Education | www.ksde.gov</a:t>
            </a:r>
          </a:p>
        </p:txBody>
      </p:sp>
      <p:sp>
        <p:nvSpPr>
          <p:cNvPr id="7" name="TextBox 6">
            <a:extLst>
              <a:ext uri="{FF2B5EF4-FFF2-40B4-BE49-F238E27FC236}">
                <a16:creationId xmlns:a16="http://schemas.microsoft.com/office/drawing/2014/main" id="{C6B8C3BA-DEA3-5B2B-7304-2F89BCECEAF4}"/>
              </a:ext>
            </a:extLst>
          </p:cNvPr>
          <p:cNvSpPr txBox="1"/>
          <p:nvPr/>
        </p:nvSpPr>
        <p:spPr>
          <a:xfrm>
            <a:off x="4468101" y="6132207"/>
            <a:ext cx="6538586" cy="369332"/>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i="1">
                <a:solidFill>
                  <a:schemeClr val="tx1"/>
                </a:solidFill>
              </a:rPr>
              <a:t>Kansas leads the world in the success of each student.</a:t>
            </a:r>
            <a:endParaRPr lang="en-US" sz="1100" i="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F302F4A6-DA7B-CF8D-CDE1-DDFA2AD080C0}"/>
              </a:ext>
            </a:extLst>
          </p:cNvPr>
          <p:cNvSpPr/>
          <p:nvPr/>
        </p:nvSpPr>
        <p:spPr>
          <a:xfrm>
            <a:off x="176105" y="406612"/>
            <a:ext cx="399729" cy="60447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91440" tIns="274320" rIns="91440" rtlCol="0" anchor="ctr"/>
          <a:lstStyle/>
          <a:p>
            <a:pPr algn="l"/>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57363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4000" b="1" kern="1200">
          <a:solidFill>
            <a:schemeClr val="tx1"/>
          </a:solidFill>
          <a:effectLst/>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60070" indent="-285750" algn="l" defTabSz="914400" rtl="0" eaLnBrk="1" latinLnBrk="0" hangingPunct="1">
        <a:lnSpc>
          <a:spcPct val="120000"/>
        </a:lnSpc>
        <a:spcBef>
          <a:spcPts val="500"/>
        </a:spcBef>
        <a:buFont typeface="Arial" panose="020B0604020202020204" pitchFamily="34" charset="0"/>
        <a:buChar char="•"/>
        <a:defRPr sz="1600" b="0" kern="1200">
          <a:solidFill>
            <a:schemeClr val="tx1"/>
          </a:solidFill>
          <a:latin typeface="+mn-lt"/>
          <a:ea typeface="+mn-ea"/>
          <a:cs typeface="+mn-cs"/>
        </a:defRPr>
      </a:lvl2pPr>
      <a:lvl3pPr marL="731520" indent="-228600" algn="l" defTabSz="914400" rtl="0" eaLnBrk="1" latinLnBrk="0" hangingPunct="1">
        <a:lnSpc>
          <a:spcPct val="100000"/>
        </a:lnSpc>
        <a:spcBef>
          <a:spcPts val="500"/>
        </a:spcBef>
        <a:buClr>
          <a:schemeClr val="accent6"/>
        </a:buClr>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CDECE7F-AC1B-3A56-7430-73034954C133}"/>
              </a:ext>
            </a:extLst>
          </p:cNvPr>
          <p:cNvGrpSpPr/>
          <p:nvPr/>
        </p:nvGrpSpPr>
        <p:grpSpPr>
          <a:xfrm>
            <a:off x="8280360" y="2227810"/>
            <a:ext cx="7823280" cy="7449323"/>
            <a:chOff x="7543801" y="1723395"/>
            <a:chExt cx="4630135" cy="4408812"/>
          </a:xfrm>
        </p:grpSpPr>
        <p:sp>
          <p:nvSpPr>
            <p:cNvPr id="12" name="Freeform: Shape 11">
              <a:extLst>
                <a:ext uri="{FF2B5EF4-FFF2-40B4-BE49-F238E27FC236}">
                  <a16:creationId xmlns:a16="http://schemas.microsoft.com/office/drawing/2014/main" id="{D774E0BE-CD5A-C329-83FE-DDA0E73EE17E}"/>
                </a:ext>
              </a:extLst>
            </p:cNvPr>
            <p:cNvSpPr/>
            <p:nvPr/>
          </p:nvSpPr>
          <p:spPr>
            <a:xfrm>
              <a:off x="7543801" y="3813690"/>
              <a:ext cx="2313339" cy="255883"/>
            </a:xfrm>
            <a:custGeom>
              <a:avLst/>
              <a:gdLst>
                <a:gd name="connsiteX0" fmla="*/ 0 w 2313339"/>
                <a:gd name="connsiteY0" fmla="*/ 122755 h 255883"/>
                <a:gd name="connsiteX1" fmla="*/ 1941614 w 2313339"/>
                <a:gd name="connsiteY1" fmla="*/ 255884 h 255883"/>
                <a:gd name="connsiteX2" fmla="*/ 2313339 w 2313339"/>
                <a:gd name="connsiteY2" fmla="*/ 117568 h 255883"/>
                <a:gd name="connsiteX3" fmla="*/ 1932970 w 2313339"/>
                <a:gd name="connsiteY3" fmla="*/ 0 h 255883"/>
                <a:gd name="connsiteX4" fmla="*/ 0 w 2313339"/>
                <a:gd name="connsiteY4" fmla="*/ 122755 h 25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39" h="255883">
                  <a:moveTo>
                    <a:pt x="0" y="122755"/>
                  </a:moveTo>
                  <a:lnTo>
                    <a:pt x="1941614" y="255884"/>
                  </a:lnTo>
                  <a:lnTo>
                    <a:pt x="2313339" y="117568"/>
                  </a:lnTo>
                  <a:lnTo>
                    <a:pt x="1932970" y="0"/>
                  </a:lnTo>
                  <a:lnTo>
                    <a:pt x="0" y="122755"/>
                  </a:lnTo>
                  <a:close/>
                </a:path>
              </a:pathLst>
            </a:custGeom>
            <a:solidFill>
              <a:srgbClr val="FFA400"/>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22B4522-11EC-4F4B-7F6E-A0BF0921F987}"/>
                </a:ext>
              </a:extLst>
            </p:cNvPr>
            <p:cNvSpPr/>
            <p:nvPr/>
          </p:nvSpPr>
          <p:spPr>
            <a:xfrm>
              <a:off x="7991599" y="3931259"/>
              <a:ext cx="1865540" cy="1364138"/>
            </a:xfrm>
            <a:custGeom>
              <a:avLst/>
              <a:gdLst>
                <a:gd name="connsiteX0" fmla="*/ 1865540 w 1865540"/>
                <a:gd name="connsiteY0" fmla="*/ 0 h 1364138"/>
                <a:gd name="connsiteX1" fmla="*/ 1645963 w 1865540"/>
                <a:gd name="connsiteY1" fmla="*/ 330229 h 1364138"/>
                <a:gd name="connsiteX2" fmla="*/ 0 w 1865540"/>
                <a:gd name="connsiteY2" fmla="*/ 1364139 h 1364138"/>
                <a:gd name="connsiteX3" fmla="*/ 1488629 w 1865540"/>
                <a:gd name="connsiteY3" fmla="*/ 138316 h 1364138"/>
                <a:gd name="connsiteX4" fmla="*/ 1865540 w 1865540"/>
                <a:gd name="connsiteY4" fmla="*/ 0 h 136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540" h="1364138">
                  <a:moveTo>
                    <a:pt x="1865540" y="0"/>
                  </a:moveTo>
                  <a:lnTo>
                    <a:pt x="1645963" y="330229"/>
                  </a:lnTo>
                  <a:lnTo>
                    <a:pt x="0" y="1364139"/>
                  </a:lnTo>
                  <a:lnTo>
                    <a:pt x="1488629" y="138316"/>
                  </a:lnTo>
                  <a:lnTo>
                    <a:pt x="1865540" y="0"/>
                  </a:lnTo>
                  <a:close/>
                </a:path>
              </a:pathLst>
            </a:custGeom>
            <a:solidFill>
              <a:srgbClr val="CC3333"/>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C114120-FBFE-2FE3-4F58-E676C2AD2C4A}"/>
                </a:ext>
              </a:extLst>
            </p:cNvPr>
            <p:cNvSpPr/>
            <p:nvPr/>
          </p:nvSpPr>
          <p:spPr>
            <a:xfrm>
              <a:off x="9151727" y="3932988"/>
              <a:ext cx="724431" cy="2199219"/>
            </a:xfrm>
            <a:custGeom>
              <a:avLst/>
              <a:gdLst>
                <a:gd name="connsiteX0" fmla="*/ 485836 w 724431"/>
                <a:gd name="connsiteY0" fmla="*/ 326771 h 2199219"/>
                <a:gd name="connsiteX1" fmla="*/ 0 w 724431"/>
                <a:gd name="connsiteY1" fmla="*/ 2199220 h 2199219"/>
                <a:gd name="connsiteX2" fmla="*/ 724431 w 724431"/>
                <a:gd name="connsiteY2" fmla="*/ 382097 h 2199219"/>
                <a:gd name="connsiteX3" fmla="*/ 705413 w 724431"/>
                <a:gd name="connsiteY3" fmla="*/ 0 h 2199219"/>
                <a:gd name="connsiteX4" fmla="*/ 485836 w 724431"/>
                <a:gd name="connsiteY4" fmla="*/ 326771 h 219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431" h="2199219">
                  <a:moveTo>
                    <a:pt x="485836" y="326771"/>
                  </a:moveTo>
                  <a:lnTo>
                    <a:pt x="0" y="2199220"/>
                  </a:lnTo>
                  <a:lnTo>
                    <a:pt x="724431" y="382097"/>
                  </a:lnTo>
                  <a:lnTo>
                    <a:pt x="705413" y="0"/>
                  </a:lnTo>
                  <a:lnTo>
                    <a:pt x="485836" y="326771"/>
                  </a:lnTo>
                  <a:close/>
                </a:path>
              </a:pathLst>
            </a:custGeom>
            <a:solidFill>
              <a:srgbClr val="DE7A7A"/>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DF633FC-D24A-2AB0-3F6A-E486D7E544F8}"/>
                </a:ext>
              </a:extLst>
            </p:cNvPr>
            <p:cNvSpPr/>
            <p:nvPr/>
          </p:nvSpPr>
          <p:spPr>
            <a:xfrm>
              <a:off x="9857140" y="3929530"/>
              <a:ext cx="726160" cy="2197490"/>
            </a:xfrm>
            <a:custGeom>
              <a:avLst/>
              <a:gdLst>
                <a:gd name="connsiteX0" fmla="*/ 19018 w 726160"/>
                <a:gd name="connsiteY0" fmla="*/ 382097 h 2197490"/>
                <a:gd name="connsiteX1" fmla="*/ 726160 w 726160"/>
                <a:gd name="connsiteY1" fmla="*/ 2197491 h 2197490"/>
                <a:gd name="connsiteX2" fmla="*/ 250698 w 726160"/>
                <a:gd name="connsiteY2" fmla="*/ 311210 h 2197490"/>
                <a:gd name="connsiteX3" fmla="*/ 0 w 726160"/>
                <a:gd name="connsiteY3" fmla="*/ 0 h 2197490"/>
                <a:gd name="connsiteX4" fmla="*/ 19018 w 726160"/>
                <a:gd name="connsiteY4" fmla="*/ 382097 h 219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60" h="2197490">
                  <a:moveTo>
                    <a:pt x="19018" y="382097"/>
                  </a:moveTo>
                  <a:lnTo>
                    <a:pt x="726160" y="2197491"/>
                  </a:lnTo>
                  <a:lnTo>
                    <a:pt x="250698" y="311210"/>
                  </a:lnTo>
                  <a:lnTo>
                    <a:pt x="0" y="0"/>
                  </a:lnTo>
                  <a:lnTo>
                    <a:pt x="19018" y="382097"/>
                  </a:lnTo>
                  <a:close/>
                </a:path>
              </a:pathLst>
            </a:custGeom>
            <a:solidFill>
              <a:srgbClr val="DB1E34"/>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D1CBECD-E315-6FA6-245B-58D8C566D33F}"/>
                </a:ext>
              </a:extLst>
            </p:cNvPr>
            <p:cNvSpPr/>
            <p:nvPr/>
          </p:nvSpPr>
          <p:spPr>
            <a:xfrm>
              <a:off x="9857140" y="3931259"/>
              <a:ext cx="1879371" cy="1350307"/>
            </a:xfrm>
            <a:custGeom>
              <a:avLst/>
              <a:gdLst>
                <a:gd name="connsiteX0" fmla="*/ 0 w 1879371"/>
                <a:gd name="connsiteY0" fmla="*/ 0 h 1350307"/>
                <a:gd name="connsiteX1" fmla="*/ 387285 w 1879371"/>
                <a:gd name="connsiteY1" fmla="*/ 103737 h 1350307"/>
                <a:gd name="connsiteX2" fmla="*/ 1879372 w 1879371"/>
                <a:gd name="connsiteY2" fmla="*/ 1350307 h 1350307"/>
                <a:gd name="connsiteX3" fmla="*/ 247240 w 1879371"/>
                <a:gd name="connsiteY3" fmla="*/ 306023 h 1350307"/>
                <a:gd name="connsiteX4" fmla="*/ 0 w 1879371"/>
                <a:gd name="connsiteY4" fmla="*/ 0 h 135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71" h="1350307">
                  <a:moveTo>
                    <a:pt x="0" y="0"/>
                  </a:moveTo>
                  <a:lnTo>
                    <a:pt x="387285" y="103737"/>
                  </a:lnTo>
                  <a:lnTo>
                    <a:pt x="1879372" y="1350307"/>
                  </a:lnTo>
                  <a:lnTo>
                    <a:pt x="247240" y="306023"/>
                  </a:lnTo>
                  <a:lnTo>
                    <a:pt x="0" y="0"/>
                  </a:lnTo>
                  <a:close/>
                </a:path>
              </a:pathLst>
            </a:custGeom>
            <a:solidFill>
              <a:srgbClr val="E76D7B"/>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8558199-9AB6-B50A-0AAD-DF69BAA3FD49}"/>
                </a:ext>
              </a:extLst>
            </p:cNvPr>
            <p:cNvSpPr/>
            <p:nvPr/>
          </p:nvSpPr>
          <p:spPr>
            <a:xfrm>
              <a:off x="9853682" y="3787756"/>
              <a:ext cx="2320254" cy="247239"/>
            </a:xfrm>
            <a:custGeom>
              <a:avLst/>
              <a:gdLst>
                <a:gd name="connsiteX0" fmla="*/ 0 w 2320254"/>
                <a:gd name="connsiteY0" fmla="*/ 141774 h 247239"/>
                <a:gd name="connsiteX1" fmla="*/ 392472 w 2320254"/>
                <a:gd name="connsiteY1" fmla="*/ 247239 h 247239"/>
                <a:gd name="connsiteX2" fmla="*/ 2320255 w 2320254"/>
                <a:gd name="connsiteY2" fmla="*/ 131400 h 247239"/>
                <a:gd name="connsiteX3" fmla="*/ 380370 w 2320254"/>
                <a:gd name="connsiteY3" fmla="*/ 0 h 247239"/>
                <a:gd name="connsiteX4" fmla="*/ 0 w 2320254"/>
                <a:gd name="connsiteY4" fmla="*/ 141774 h 2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254" h="247239">
                  <a:moveTo>
                    <a:pt x="0" y="141774"/>
                  </a:moveTo>
                  <a:lnTo>
                    <a:pt x="392472" y="247239"/>
                  </a:lnTo>
                  <a:lnTo>
                    <a:pt x="2320255" y="131400"/>
                  </a:lnTo>
                  <a:lnTo>
                    <a:pt x="380370" y="0"/>
                  </a:lnTo>
                  <a:lnTo>
                    <a:pt x="0" y="141774"/>
                  </a:lnTo>
                  <a:close/>
                </a:path>
              </a:pathLst>
            </a:custGeom>
            <a:solidFill>
              <a:srgbClr val="FFA400"/>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50F5722-E636-2ADF-751D-CED3498B27B0}"/>
                </a:ext>
              </a:extLst>
            </p:cNvPr>
            <p:cNvSpPr/>
            <p:nvPr/>
          </p:nvSpPr>
          <p:spPr>
            <a:xfrm>
              <a:off x="9855411" y="2560204"/>
              <a:ext cx="1870727" cy="1369325"/>
            </a:xfrm>
            <a:custGeom>
              <a:avLst/>
              <a:gdLst>
                <a:gd name="connsiteX0" fmla="*/ 0 w 1870727"/>
                <a:gd name="connsiteY0" fmla="*/ 1369325 h 1369325"/>
                <a:gd name="connsiteX1" fmla="*/ 221306 w 1870727"/>
                <a:gd name="connsiteY1" fmla="*/ 1049470 h 1369325"/>
                <a:gd name="connsiteX2" fmla="*/ 1870727 w 1870727"/>
                <a:gd name="connsiteY2" fmla="*/ 0 h 1369325"/>
                <a:gd name="connsiteX3" fmla="*/ 376912 w 1870727"/>
                <a:gd name="connsiteY3" fmla="*/ 1227552 h 1369325"/>
                <a:gd name="connsiteX4" fmla="*/ 0 w 1870727"/>
                <a:gd name="connsiteY4" fmla="*/ 1369325 h 136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727" h="1369325">
                  <a:moveTo>
                    <a:pt x="0" y="1369325"/>
                  </a:moveTo>
                  <a:lnTo>
                    <a:pt x="221306" y="1049470"/>
                  </a:lnTo>
                  <a:lnTo>
                    <a:pt x="1870727" y="0"/>
                  </a:lnTo>
                  <a:lnTo>
                    <a:pt x="376912" y="1227552"/>
                  </a:lnTo>
                  <a:lnTo>
                    <a:pt x="0" y="1369325"/>
                  </a:lnTo>
                  <a:close/>
                </a:path>
              </a:pathLst>
            </a:custGeom>
            <a:solidFill>
              <a:srgbClr val="005487"/>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3B95F61-020F-6EB6-9700-D2959F734CFB}"/>
                </a:ext>
              </a:extLst>
            </p:cNvPr>
            <p:cNvSpPr/>
            <p:nvPr/>
          </p:nvSpPr>
          <p:spPr>
            <a:xfrm>
              <a:off x="9853539" y="1723395"/>
              <a:ext cx="719244" cy="2204406"/>
            </a:xfrm>
            <a:custGeom>
              <a:avLst/>
              <a:gdLst>
                <a:gd name="connsiteX0" fmla="*/ 0 w 719244"/>
                <a:gd name="connsiteY0" fmla="*/ 1813665 h 2204406"/>
                <a:gd name="connsiteX1" fmla="*/ 10374 w 719244"/>
                <a:gd name="connsiteY1" fmla="*/ 2204407 h 2204406"/>
                <a:gd name="connsiteX2" fmla="*/ 229951 w 719244"/>
                <a:gd name="connsiteY2" fmla="*/ 1886280 h 2204406"/>
                <a:gd name="connsiteX3" fmla="*/ 719245 w 719244"/>
                <a:gd name="connsiteY3" fmla="*/ 0 h 2204406"/>
                <a:gd name="connsiteX4" fmla="*/ 0 w 719244"/>
                <a:gd name="connsiteY4" fmla="*/ 181366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44" h="2204406">
                  <a:moveTo>
                    <a:pt x="0" y="1813665"/>
                  </a:moveTo>
                  <a:lnTo>
                    <a:pt x="10374" y="2204407"/>
                  </a:lnTo>
                  <a:lnTo>
                    <a:pt x="229951" y="1886280"/>
                  </a:lnTo>
                  <a:lnTo>
                    <a:pt x="719245" y="0"/>
                  </a:lnTo>
                  <a:lnTo>
                    <a:pt x="0" y="1813665"/>
                  </a:lnTo>
                  <a:close/>
                </a:path>
              </a:pathLst>
            </a:custGeom>
            <a:solidFill>
              <a:srgbClr val="7FA9C3"/>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E878379-B57C-EBFC-3092-A2019FA75F0A}"/>
                </a:ext>
              </a:extLst>
            </p:cNvPr>
            <p:cNvSpPr/>
            <p:nvPr/>
          </p:nvSpPr>
          <p:spPr>
            <a:xfrm>
              <a:off x="9138446" y="1732589"/>
              <a:ext cx="722702" cy="2204406"/>
            </a:xfrm>
            <a:custGeom>
              <a:avLst/>
              <a:gdLst>
                <a:gd name="connsiteX0" fmla="*/ 484107 w 722702"/>
                <a:gd name="connsiteY0" fmla="*/ 1894925 h 2204406"/>
                <a:gd name="connsiteX1" fmla="*/ 722702 w 722702"/>
                <a:gd name="connsiteY1" fmla="*/ 2204407 h 2204406"/>
                <a:gd name="connsiteX2" fmla="*/ 714058 w 722702"/>
                <a:gd name="connsiteY2" fmla="*/ 1811936 h 2204406"/>
                <a:gd name="connsiteX3" fmla="*/ 0 w 722702"/>
                <a:gd name="connsiteY3" fmla="*/ 0 h 2204406"/>
                <a:gd name="connsiteX4" fmla="*/ 484107 w 722702"/>
                <a:gd name="connsiteY4" fmla="*/ 189492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2" h="2204406">
                  <a:moveTo>
                    <a:pt x="484107" y="1894925"/>
                  </a:moveTo>
                  <a:lnTo>
                    <a:pt x="722702" y="2204407"/>
                  </a:lnTo>
                  <a:lnTo>
                    <a:pt x="714058" y="1811936"/>
                  </a:lnTo>
                  <a:lnTo>
                    <a:pt x="0" y="0"/>
                  </a:lnTo>
                  <a:lnTo>
                    <a:pt x="484107" y="1894925"/>
                  </a:lnTo>
                  <a:close/>
                </a:path>
              </a:pathLst>
            </a:custGeom>
            <a:solidFill>
              <a:srgbClr val="00B497"/>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AAE4891-B94E-7A1D-B9D7-23C8E6C8322D}"/>
                </a:ext>
              </a:extLst>
            </p:cNvPr>
            <p:cNvSpPr/>
            <p:nvPr/>
          </p:nvSpPr>
          <p:spPr>
            <a:xfrm>
              <a:off x="7981226" y="2574036"/>
              <a:ext cx="1875914" cy="1355493"/>
            </a:xfrm>
            <a:custGeom>
              <a:avLst/>
              <a:gdLst>
                <a:gd name="connsiteX0" fmla="*/ 1875914 w 1875914"/>
                <a:gd name="connsiteY0" fmla="*/ 1355494 h 1355493"/>
                <a:gd name="connsiteX1" fmla="*/ 1492086 w 1875914"/>
                <a:gd name="connsiteY1" fmla="*/ 1237926 h 1355493"/>
                <a:gd name="connsiteX2" fmla="*/ 0 w 1875914"/>
                <a:gd name="connsiteY2" fmla="*/ 0 h 1355493"/>
                <a:gd name="connsiteX3" fmla="*/ 1639047 w 1875914"/>
                <a:gd name="connsiteY3" fmla="*/ 1049470 h 1355493"/>
                <a:gd name="connsiteX4" fmla="*/ 1875914 w 1875914"/>
                <a:gd name="connsiteY4" fmla="*/ 1355494 h 1355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14" h="1355493">
                  <a:moveTo>
                    <a:pt x="1875914" y="1355494"/>
                  </a:moveTo>
                  <a:lnTo>
                    <a:pt x="1492086" y="1237926"/>
                  </a:lnTo>
                  <a:lnTo>
                    <a:pt x="0" y="0"/>
                  </a:lnTo>
                  <a:lnTo>
                    <a:pt x="1639047" y="1049470"/>
                  </a:lnTo>
                  <a:lnTo>
                    <a:pt x="1875914" y="1355494"/>
                  </a:lnTo>
                  <a:close/>
                </a:path>
              </a:pathLst>
            </a:custGeom>
            <a:solidFill>
              <a:srgbClr val="7FDACB"/>
            </a:solidFill>
            <a:ln w="0"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1712194"/>
            <a:ext cx="9950103" cy="4228636"/>
          </a:xfrm>
          <a:prstGeom prst="rect">
            <a:avLst/>
          </a:prstGeom>
          <a:noFill/>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22" name="Freeform: Shape 21">
            <a:extLst>
              <a:ext uri="{FF2B5EF4-FFF2-40B4-BE49-F238E27FC236}">
                <a16:creationId xmlns:a16="http://schemas.microsoft.com/office/drawing/2014/main" id="{61345E89-E372-7E1E-2195-8257CE03565B}"/>
              </a:ext>
            </a:extLst>
          </p:cNvPr>
          <p:cNvSpPr/>
          <p:nvPr/>
        </p:nvSpPr>
        <p:spPr>
          <a:xfrm>
            <a:off x="7543801" y="1723395"/>
            <a:ext cx="4630136" cy="4408812"/>
          </a:xfrm>
          <a:custGeom>
            <a:avLst/>
            <a:gdLst>
              <a:gd name="connsiteX0" fmla="*/ 0 w 4630136"/>
              <a:gd name="connsiteY0" fmla="*/ 0 h 4408812"/>
              <a:gd name="connsiteX1" fmla="*/ 4630136 w 4630136"/>
              <a:gd name="connsiteY1" fmla="*/ 0 h 4408812"/>
              <a:gd name="connsiteX2" fmla="*/ 4630136 w 4630136"/>
              <a:gd name="connsiteY2" fmla="*/ 4408813 h 4408812"/>
              <a:gd name="connsiteX3" fmla="*/ 0 w 4630136"/>
              <a:gd name="connsiteY3" fmla="*/ 4408813 h 4408812"/>
            </a:gdLst>
            <a:ahLst/>
            <a:cxnLst>
              <a:cxn ang="0">
                <a:pos x="connsiteX0" y="connsiteY0"/>
              </a:cxn>
              <a:cxn ang="0">
                <a:pos x="connsiteX1" y="connsiteY1"/>
              </a:cxn>
              <a:cxn ang="0">
                <a:pos x="connsiteX2" y="connsiteY2"/>
              </a:cxn>
              <a:cxn ang="0">
                <a:pos x="connsiteX3" y="connsiteY3"/>
              </a:cxn>
            </a:cxnLst>
            <a:rect l="l" t="t" r="r" b="b"/>
            <a:pathLst>
              <a:path w="4630136" h="4408812">
                <a:moveTo>
                  <a:pt x="0" y="0"/>
                </a:moveTo>
                <a:lnTo>
                  <a:pt x="4630136" y="0"/>
                </a:lnTo>
                <a:lnTo>
                  <a:pt x="4630136" y="4408813"/>
                </a:lnTo>
                <a:lnTo>
                  <a:pt x="0" y="4408813"/>
                </a:lnTo>
                <a:close/>
              </a:path>
            </a:pathLst>
          </a:custGeom>
          <a:noFill/>
          <a:ln w="0" cap="flat">
            <a:noFill/>
            <a:prstDash val="solid"/>
            <a:miter/>
          </a:ln>
        </p:spPr>
        <p:txBody>
          <a:bodyPr rtlCol="0" anchor="ctr"/>
          <a:lstStyle/>
          <a:p>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837377"/>
          </a:xfrm>
          <a:prstGeom prst="rect">
            <a:avLst/>
          </a:prstGeom>
        </p:spPr>
        <p:txBody>
          <a:bodyPr vert="horz" lIns="91440" tIns="45720" rIns="91440" bIns="45720" rtlCol="0" anchor="b">
            <a:normAutofit/>
          </a:bodyPr>
          <a:lstStyle/>
          <a:p>
            <a:r>
              <a:rPr lang="en-US"/>
              <a:t>Click to edit Master title style</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1077362"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11/20/2025</a:t>
            </a:fld>
            <a:endParaRPr lang="en-US"/>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a:p>
        </p:txBody>
      </p:sp>
      <p:sp>
        <p:nvSpPr>
          <p:cNvPr id="10" name="TextBox 9">
            <a:extLst>
              <a:ext uri="{FF2B5EF4-FFF2-40B4-BE49-F238E27FC236}">
                <a16:creationId xmlns:a16="http://schemas.microsoft.com/office/drawing/2014/main" id="{02452CFA-3A1A-9BD8-9214-7C53D19B96DB}"/>
              </a:ext>
            </a:extLst>
          </p:cNvPr>
          <p:cNvSpPr txBox="1"/>
          <p:nvPr/>
        </p:nvSpPr>
        <p:spPr>
          <a:xfrm>
            <a:off x="4455676" y="6241713"/>
            <a:ext cx="6538586" cy="261610"/>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lang="en-US" sz="1100" i="0" dirty="0">
                <a:latin typeface="Open Sans" panose="020B0606030504020204" pitchFamily="34" charset="0"/>
                <a:ea typeface="Open Sans" panose="020B0606030504020204" pitchFamily="34" charset="0"/>
                <a:cs typeface="Open Sans" panose="020B0606030504020204" pitchFamily="34" charset="0"/>
              </a:rPr>
              <a:t>Kansas State Department of Education | www.ksde.gov</a:t>
            </a:r>
          </a:p>
        </p:txBody>
      </p:sp>
      <p:sp>
        <p:nvSpPr>
          <p:cNvPr id="5" name="Rectangle 4">
            <a:extLst>
              <a:ext uri="{FF2B5EF4-FFF2-40B4-BE49-F238E27FC236}">
                <a16:creationId xmlns:a16="http://schemas.microsoft.com/office/drawing/2014/main" id="{4358C4D5-55A5-D301-E49D-D3EF9FDA6787}"/>
              </a:ext>
            </a:extLst>
          </p:cNvPr>
          <p:cNvSpPr/>
          <p:nvPr/>
        </p:nvSpPr>
        <p:spPr>
          <a:xfrm>
            <a:off x="176105" y="406612"/>
            <a:ext cx="399729" cy="60447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vert" lIns="91440" tIns="274320" rIns="91440" rtlCol="0" anchor="ctr"/>
          <a:lstStyle/>
          <a:p>
            <a:pPr algn="l"/>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7293996"/>
      </p:ext>
    </p:extLst>
  </p:cSld>
  <p:clrMap bg1="lt1" tx1="dk1" bg2="lt2" tx2="dk2" accent1="accent1" accent2="accent2" accent3="accent3" accent4="accent4" accent5="accent5" accent6="accent6" hlink="hlink" folHlink="folHlink"/>
  <p:sldLayoutIdLst>
    <p:sldLayoutId id="2147483718"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10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60070" indent="-285750" algn="l" defTabSz="914400" rtl="0" eaLnBrk="1" latinLnBrk="0" hangingPunct="1">
        <a:lnSpc>
          <a:spcPct val="120000"/>
        </a:lnSpc>
        <a:spcBef>
          <a:spcPts val="500"/>
        </a:spcBef>
        <a:buFont typeface="Arial" panose="020B0604020202020204" pitchFamily="34" charset="0"/>
        <a:buChar char="•"/>
        <a:defRPr sz="1600" b="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CDECE7F-AC1B-3A56-7430-73034954C133}"/>
              </a:ext>
            </a:extLst>
          </p:cNvPr>
          <p:cNvGrpSpPr/>
          <p:nvPr/>
        </p:nvGrpSpPr>
        <p:grpSpPr>
          <a:xfrm>
            <a:off x="8280360" y="2227810"/>
            <a:ext cx="7823280" cy="7449323"/>
            <a:chOff x="7543801" y="1723395"/>
            <a:chExt cx="4630135" cy="4408812"/>
          </a:xfrm>
        </p:grpSpPr>
        <p:sp>
          <p:nvSpPr>
            <p:cNvPr id="12" name="Freeform: Shape 11">
              <a:extLst>
                <a:ext uri="{FF2B5EF4-FFF2-40B4-BE49-F238E27FC236}">
                  <a16:creationId xmlns:a16="http://schemas.microsoft.com/office/drawing/2014/main" id="{D774E0BE-CD5A-C329-83FE-DDA0E73EE17E}"/>
                </a:ext>
              </a:extLst>
            </p:cNvPr>
            <p:cNvSpPr/>
            <p:nvPr/>
          </p:nvSpPr>
          <p:spPr>
            <a:xfrm>
              <a:off x="7543801" y="3813690"/>
              <a:ext cx="2313339" cy="255883"/>
            </a:xfrm>
            <a:custGeom>
              <a:avLst/>
              <a:gdLst>
                <a:gd name="connsiteX0" fmla="*/ 0 w 2313339"/>
                <a:gd name="connsiteY0" fmla="*/ 122755 h 255883"/>
                <a:gd name="connsiteX1" fmla="*/ 1941614 w 2313339"/>
                <a:gd name="connsiteY1" fmla="*/ 255884 h 255883"/>
                <a:gd name="connsiteX2" fmla="*/ 2313339 w 2313339"/>
                <a:gd name="connsiteY2" fmla="*/ 117568 h 255883"/>
                <a:gd name="connsiteX3" fmla="*/ 1932970 w 2313339"/>
                <a:gd name="connsiteY3" fmla="*/ 0 h 255883"/>
                <a:gd name="connsiteX4" fmla="*/ 0 w 2313339"/>
                <a:gd name="connsiteY4" fmla="*/ 122755 h 25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39" h="255883">
                  <a:moveTo>
                    <a:pt x="0" y="122755"/>
                  </a:moveTo>
                  <a:lnTo>
                    <a:pt x="1941614" y="255884"/>
                  </a:lnTo>
                  <a:lnTo>
                    <a:pt x="2313339" y="117568"/>
                  </a:lnTo>
                  <a:lnTo>
                    <a:pt x="1932970" y="0"/>
                  </a:lnTo>
                  <a:lnTo>
                    <a:pt x="0" y="122755"/>
                  </a:lnTo>
                  <a:close/>
                </a:path>
              </a:pathLst>
            </a:custGeom>
            <a:solidFill>
              <a:srgbClr val="FFA400"/>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22B4522-11EC-4F4B-7F6E-A0BF0921F987}"/>
                </a:ext>
              </a:extLst>
            </p:cNvPr>
            <p:cNvSpPr/>
            <p:nvPr/>
          </p:nvSpPr>
          <p:spPr>
            <a:xfrm>
              <a:off x="7991599" y="3931259"/>
              <a:ext cx="1865540" cy="1364138"/>
            </a:xfrm>
            <a:custGeom>
              <a:avLst/>
              <a:gdLst>
                <a:gd name="connsiteX0" fmla="*/ 1865540 w 1865540"/>
                <a:gd name="connsiteY0" fmla="*/ 0 h 1364138"/>
                <a:gd name="connsiteX1" fmla="*/ 1645963 w 1865540"/>
                <a:gd name="connsiteY1" fmla="*/ 330229 h 1364138"/>
                <a:gd name="connsiteX2" fmla="*/ 0 w 1865540"/>
                <a:gd name="connsiteY2" fmla="*/ 1364139 h 1364138"/>
                <a:gd name="connsiteX3" fmla="*/ 1488629 w 1865540"/>
                <a:gd name="connsiteY3" fmla="*/ 138316 h 1364138"/>
                <a:gd name="connsiteX4" fmla="*/ 1865540 w 1865540"/>
                <a:gd name="connsiteY4" fmla="*/ 0 h 136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540" h="1364138">
                  <a:moveTo>
                    <a:pt x="1865540" y="0"/>
                  </a:moveTo>
                  <a:lnTo>
                    <a:pt x="1645963" y="330229"/>
                  </a:lnTo>
                  <a:lnTo>
                    <a:pt x="0" y="1364139"/>
                  </a:lnTo>
                  <a:lnTo>
                    <a:pt x="1488629" y="138316"/>
                  </a:lnTo>
                  <a:lnTo>
                    <a:pt x="1865540" y="0"/>
                  </a:lnTo>
                  <a:close/>
                </a:path>
              </a:pathLst>
            </a:custGeom>
            <a:solidFill>
              <a:srgbClr val="CC3333"/>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C114120-FBFE-2FE3-4F58-E676C2AD2C4A}"/>
                </a:ext>
              </a:extLst>
            </p:cNvPr>
            <p:cNvSpPr/>
            <p:nvPr/>
          </p:nvSpPr>
          <p:spPr>
            <a:xfrm>
              <a:off x="9151727" y="3932988"/>
              <a:ext cx="724431" cy="2199219"/>
            </a:xfrm>
            <a:custGeom>
              <a:avLst/>
              <a:gdLst>
                <a:gd name="connsiteX0" fmla="*/ 485836 w 724431"/>
                <a:gd name="connsiteY0" fmla="*/ 326771 h 2199219"/>
                <a:gd name="connsiteX1" fmla="*/ 0 w 724431"/>
                <a:gd name="connsiteY1" fmla="*/ 2199220 h 2199219"/>
                <a:gd name="connsiteX2" fmla="*/ 724431 w 724431"/>
                <a:gd name="connsiteY2" fmla="*/ 382097 h 2199219"/>
                <a:gd name="connsiteX3" fmla="*/ 705413 w 724431"/>
                <a:gd name="connsiteY3" fmla="*/ 0 h 2199219"/>
                <a:gd name="connsiteX4" fmla="*/ 485836 w 724431"/>
                <a:gd name="connsiteY4" fmla="*/ 326771 h 219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431" h="2199219">
                  <a:moveTo>
                    <a:pt x="485836" y="326771"/>
                  </a:moveTo>
                  <a:lnTo>
                    <a:pt x="0" y="2199220"/>
                  </a:lnTo>
                  <a:lnTo>
                    <a:pt x="724431" y="382097"/>
                  </a:lnTo>
                  <a:lnTo>
                    <a:pt x="705413" y="0"/>
                  </a:lnTo>
                  <a:lnTo>
                    <a:pt x="485836" y="326771"/>
                  </a:lnTo>
                  <a:close/>
                </a:path>
              </a:pathLst>
            </a:custGeom>
            <a:solidFill>
              <a:srgbClr val="DE7A7A"/>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DF633FC-D24A-2AB0-3F6A-E486D7E544F8}"/>
                </a:ext>
              </a:extLst>
            </p:cNvPr>
            <p:cNvSpPr/>
            <p:nvPr/>
          </p:nvSpPr>
          <p:spPr>
            <a:xfrm>
              <a:off x="9857140" y="3929530"/>
              <a:ext cx="726160" cy="2197490"/>
            </a:xfrm>
            <a:custGeom>
              <a:avLst/>
              <a:gdLst>
                <a:gd name="connsiteX0" fmla="*/ 19018 w 726160"/>
                <a:gd name="connsiteY0" fmla="*/ 382097 h 2197490"/>
                <a:gd name="connsiteX1" fmla="*/ 726160 w 726160"/>
                <a:gd name="connsiteY1" fmla="*/ 2197491 h 2197490"/>
                <a:gd name="connsiteX2" fmla="*/ 250698 w 726160"/>
                <a:gd name="connsiteY2" fmla="*/ 311210 h 2197490"/>
                <a:gd name="connsiteX3" fmla="*/ 0 w 726160"/>
                <a:gd name="connsiteY3" fmla="*/ 0 h 2197490"/>
                <a:gd name="connsiteX4" fmla="*/ 19018 w 726160"/>
                <a:gd name="connsiteY4" fmla="*/ 382097 h 219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60" h="2197490">
                  <a:moveTo>
                    <a:pt x="19018" y="382097"/>
                  </a:moveTo>
                  <a:lnTo>
                    <a:pt x="726160" y="2197491"/>
                  </a:lnTo>
                  <a:lnTo>
                    <a:pt x="250698" y="311210"/>
                  </a:lnTo>
                  <a:lnTo>
                    <a:pt x="0" y="0"/>
                  </a:lnTo>
                  <a:lnTo>
                    <a:pt x="19018" y="382097"/>
                  </a:lnTo>
                  <a:close/>
                </a:path>
              </a:pathLst>
            </a:custGeom>
            <a:solidFill>
              <a:srgbClr val="DB1E34"/>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D1CBECD-E315-6FA6-245B-58D8C566D33F}"/>
                </a:ext>
              </a:extLst>
            </p:cNvPr>
            <p:cNvSpPr/>
            <p:nvPr/>
          </p:nvSpPr>
          <p:spPr>
            <a:xfrm>
              <a:off x="9857140" y="3931259"/>
              <a:ext cx="1879371" cy="1350307"/>
            </a:xfrm>
            <a:custGeom>
              <a:avLst/>
              <a:gdLst>
                <a:gd name="connsiteX0" fmla="*/ 0 w 1879371"/>
                <a:gd name="connsiteY0" fmla="*/ 0 h 1350307"/>
                <a:gd name="connsiteX1" fmla="*/ 387285 w 1879371"/>
                <a:gd name="connsiteY1" fmla="*/ 103737 h 1350307"/>
                <a:gd name="connsiteX2" fmla="*/ 1879372 w 1879371"/>
                <a:gd name="connsiteY2" fmla="*/ 1350307 h 1350307"/>
                <a:gd name="connsiteX3" fmla="*/ 247240 w 1879371"/>
                <a:gd name="connsiteY3" fmla="*/ 306023 h 1350307"/>
                <a:gd name="connsiteX4" fmla="*/ 0 w 1879371"/>
                <a:gd name="connsiteY4" fmla="*/ 0 h 135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71" h="1350307">
                  <a:moveTo>
                    <a:pt x="0" y="0"/>
                  </a:moveTo>
                  <a:lnTo>
                    <a:pt x="387285" y="103737"/>
                  </a:lnTo>
                  <a:lnTo>
                    <a:pt x="1879372" y="1350307"/>
                  </a:lnTo>
                  <a:lnTo>
                    <a:pt x="247240" y="306023"/>
                  </a:lnTo>
                  <a:lnTo>
                    <a:pt x="0" y="0"/>
                  </a:lnTo>
                  <a:close/>
                </a:path>
              </a:pathLst>
            </a:custGeom>
            <a:solidFill>
              <a:srgbClr val="E76D7B"/>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8558199-9AB6-B50A-0AAD-DF69BAA3FD49}"/>
                </a:ext>
              </a:extLst>
            </p:cNvPr>
            <p:cNvSpPr/>
            <p:nvPr/>
          </p:nvSpPr>
          <p:spPr>
            <a:xfrm>
              <a:off x="9853682" y="3787756"/>
              <a:ext cx="2320254" cy="247239"/>
            </a:xfrm>
            <a:custGeom>
              <a:avLst/>
              <a:gdLst>
                <a:gd name="connsiteX0" fmla="*/ 0 w 2320254"/>
                <a:gd name="connsiteY0" fmla="*/ 141774 h 247239"/>
                <a:gd name="connsiteX1" fmla="*/ 392472 w 2320254"/>
                <a:gd name="connsiteY1" fmla="*/ 247239 h 247239"/>
                <a:gd name="connsiteX2" fmla="*/ 2320255 w 2320254"/>
                <a:gd name="connsiteY2" fmla="*/ 131400 h 247239"/>
                <a:gd name="connsiteX3" fmla="*/ 380370 w 2320254"/>
                <a:gd name="connsiteY3" fmla="*/ 0 h 247239"/>
                <a:gd name="connsiteX4" fmla="*/ 0 w 2320254"/>
                <a:gd name="connsiteY4" fmla="*/ 141774 h 2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254" h="247239">
                  <a:moveTo>
                    <a:pt x="0" y="141774"/>
                  </a:moveTo>
                  <a:lnTo>
                    <a:pt x="392472" y="247239"/>
                  </a:lnTo>
                  <a:lnTo>
                    <a:pt x="2320255" y="131400"/>
                  </a:lnTo>
                  <a:lnTo>
                    <a:pt x="380370" y="0"/>
                  </a:lnTo>
                  <a:lnTo>
                    <a:pt x="0" y="141774"/>
                  </a:lnTo>
                  <a:close/>
                </a:path>
              </a:pathLst>
            </a:custGeom>
            <a:solidFill>
              <a:srgbClr val="FFA400"/>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50F5722-E636-2ADF-751D-CED3498B27B0}"/>
                </a:ext>
              </a:extLst>
            </p:cNvPr>
            <p:cNvSpPr/>
            <p:nvPr/>
          </p:nvSpPr>
          <p:spPr>
            <a:xfrm>
              <a:off x="9855411" y="2560204"/>
              <a:ext cx="1870727" cy="1369325"/>
            </a:xfrm>
            <a:custGeom>
              <a:avLst/>
              <a:gdLst>
                <a:gd name="connsiteX0" fmla="*/ 0 w 1870727"/>
                <a:gd name="connsiteY0" fmla="*/ 1369325 h 1369325"/>
                <a:gd name="connsiteX1" fmla="*/ 221306 w 1870727"/>
                <a:gd name="connsiteY1" fmla="*/ 1049470 h 1369325"/>
                <a:gd name="connsiteX2" fmla="*/ 1870727 w 1870727"/>
                <a:gd name="connsiteY2" fmla="*/ 0 h 1369325"/>
                <a:gd name="connsiteX3" fmla="*/ 376912 w 1870727"/>
                <a:gd name="connsiteY3" fmla="*/ 1227552 h 1369325"/>
                <a:gd name="connsiteX4" fmla="*/ 0 w 1870727"/>
                <a:gd name="connsiteY4" fmla="*/ 1369325 h 136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727" h="1369325">
                  <a:moveTo>
                    <a:pt x="0" y="1369325"/>
                  </a:moveTo>
                  <a:lnTo>
                    <a:pt x="221306" y="1049470"/>
                  </a:lnTo>
                  <a:lnTo>
                    <a:pt x="1870727" y="0"/>
                  </a:lnTo>
                  <a:lnTo>
                    <a:pt x="376912" y="1227552"/>
                  </a:lnTo>
                  <a:lnTo>
                    <a:pt x="0" y="1369325"/>
                  </a:lnTo>
                  <a:close/>
                </a:path>
              </a:pathLst>
            </a:custGeom>
            <a:solidFill>
              <a:srgbClr val="005487"/>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3B95F61-020F-6EB6-9700-D2959F734CFB}"/>
                </a:ext>
              </a:extLst>
            </p:cNvPr>
            <p:cNvSpPr/>
            <p:nvPr/>
          </p:nvSpPr>
          <p:spPr>
            <a:xfrm>
              <a:off x="9853539" y="1723395"/>
              <a:ext cx="719244" cy="2204406"/>
            </a:xfrm>
            <a:custGeom>
              <a:avLst/>
              <a:gdLst>
                <a:gd name="connsiteX0" fmla="*/ 0 w 719244"/>
                <a:gd name="connsiteY0" fmla="*/ 1813665 h 2204406"/>
                <a:gd name="connsiteX1" fmla="*/ 10374 w 719244"/>
                <a:gd name="connsiteY1" fmla="*/ 2204407 h 2204406"/>
                <a:gd name="connsiteX2" fmla="*/ 229951 w 719244"/>
                <a:gd name="connsiteY2" fmla="*/ 1886280 h 2204406"/>
                <a:gd name="connsiteX3" fmla="*/ 719245 w 719244"/>
                <a:gd name="connsiteY3" fmla="*/ 0 h 2204406"/>
                <a:gd name="connsiteX4" fmla="*/ 0 w 719244"/>
                <a:gd name="connsiteY4" fmla="*/ 181366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44" h="2204406">
                  <a:moveTo>
                    <a:pt x="0" y="1813665"/>
                  </a:moveTo>
                  <a:lnTo>
                    <a:pt x="10374" y="2204407"/>
                  </a:lnTo>
                  <a:lnTo>
                    <a:pt x="229951" y="1886280"/>
                  </a:lnTo>
                  <a:lnTo>
                    <a:pt x="719245" y="0"/>
                  </a:lnTo>
                  <a:lnTo>
                    <a:pt x="0" y="1813665"/>
                  </a:lnTo>
                  <a:close/>
                </a:path>
              </a:pathLst>
            </a:custGeom>
            <a:solidFill>
              <a:srgbClr val="7FA9C3"/>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E878379-B57C-EBFC-3092-A2019FA75F0A}"/>
                </a:ext>
              </a:extLst>
            </p:cNvPr>
            <p:cNvSpPr/>
            <p:nvPr/>
          </p:nvSpPr>
          <p:spPr>
            <a:xfrm>
              <a:off x="9138446" y="1732589"/>
              <a:ext cx="722702" cy="2204406"/>
            </a:xfrm>
            <a:custGeom>
              <a:avLst/>
              <a:gdLst>
                <a:gd name="connsiteX0" fmla="*/ 484107 w 722702"/>
                <a:gd name="connsiteY0" fmla="*/ 1894925 h 2204406"/>
                <a:gd name="connsiteX1" fmla="*/ 722702 w 722702"/>
                <a:gd name="connsiteY1" fmla="*/ 2204407 h 2204406"/>
                <a:gd name="connsiteX2" fmla="*/ 714058 w 722702"/>
                <a:gd name="connsiteY2" fmla="*/ 1811936 h 2204406"/>
                <a:gd name="connsiteX3" fmla="*/ 0 w 722702"/>
                <a:gd name="connsiteY3" fmla="*/ 0 h 2204406"/>
                <a:gd name="connsiteX4" fmla="*/ 484107 w 722702"/>
                <a:gd name="connsiteY4" fmla="*/ 189492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2" h="2204406">
                  <a:moveTo>
                    <a:pt x="484107" y="1894925"/>
                  </a:moveTo>
                  <a:lnTo>
                    <a:pt x="722702" y="2204407"/>
                  </a:lnTo>
                  <a:lnTo>
                    <a:pt x="714058" y="1811936"/>
                  </a:lnTo>
                  <a:lnTo>
                    <a:pt x="0" y="0"/>
                  </a:lnTo>
                  <a:lnTo>
                    <a:pt x="484107" y="1894925"/>
                  </a:lnTo>
                  <a:close/>
                </a:path>
              </a:pathLst>
            </a:custGeom>
            <a:solidFill>
              <a:srgbClr val="00B497"/>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AAE4891-B94E-7A1D-B9D7-23C8E6C8322D}"/>
                </a:ext>
              </a:extLst>
            </p:cNvPr>
            <p:cNvSpPr/>
            <p:nvPr/>
          </p:nvSpPr>
          <p:spPr>
            <a:xfrm>
              <a:off x="7981226" y="2574036"/>
              <a:ext cx="1875914" cy="1355493"/>
            </a:xfrm>
            <a:custGeom>
              <a:avLst/>
              <a:gdLst>
                <a:gd name="connsiteX0" fmla="*/ 1875914 w 1875914"/>
                <a:gd name="connsiteY0" fmla="*/ 1355494 h 1355493"/>
                <a:gd name="connsiteX1" fmla="*/ 1492086 w 1875914"/>
                <a:gd name="connsiteY1" fmla="*/ 1237926 h 1355493"/>
                <a:gd name="connsiteX2" fmla="*/ 0 w 1875914"/>
                <a:gd name="connsiteY2" fmla="*/ 0 h 1355493"/>
                <a:gd name="connsiteX3" fmla="*/ 1639047 w 1875914"/>
                <a:gd name="connsiteY3" fmla="*/ 1049470 h 1355493"/>
                <a:gd name="connsiteX4" fmla="*/ 1875914 w 1875914"/>
                <a:gd name="connsiteY4" fmla="*/ 1355494 h 1355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14" h="1355493">
                  <a:moveTo>
                    <a:pt x="1875914" y="1355494"/>
                  </a:moveTo>
                  <a:lnTo>
                    <a:pt x="1492086" y="1237926"/>
                  </a:lnTo>
                  <a:lnTo>
                    <a:pt x="0" y="0"/>
                  </a:lnTo>
                  <a:lnTo>
                    <a:pt x="1639047" y="1049470"/>
                  </a:lnTo>
                  <a:lnTo>
                    <a:pt x="1875914" y="1355494"/>
                  </a:lnTo>
                  <a:close/>
                </a:path>
              </a:pathLst>
            </a:custGeom>
            <a:solidFill>
              <a:srgbClr val="7FDACB"/>
            </a:solidFill>
            <a:ln w="0"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1712194"/>
            <a:ext cx="9950103" cy="4228636"/>
          </a:xfrm>
          <a:prstGeom prst="rect">
            <a:avLst/>
          </a:prstGeom>
          <a:noFill/>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22" name="Freeform: Shape 21">
            <a:extLst>
              <a:ext uri="{FF2B5EF4-FFF2-40B4-BE49-F238E27FC236}">
                <a16:creationId xmlns:a16="http://schemas.microsoft.com/office/drawing/2014/main" id="{61345E89-E372-7E1E-2195-8257CE03565B}"/>
              </a:ext>
            </a:extLst>
          </p:cNvPr>
          <p:cNvSpPr/>
          <p:nvPr/>
        </p:nvSpPr>
        <p:spPr>
          <a:xfrm>
            <a:off x="7543801" y="1723395"/>
            <a:ext cx="4630136" cy="4408812"/>
          </a:xfrm>
          <a:custGeom>
            <a:avLst/>
            <a:gdLst>
              <a:gd name="connsiteX0" fmla="*/ 0 w 4630136"/>
              <a:gd name="connsiteY0" fmla="*/ 0 h 4408812"/>
              <a:gd name="connsiteX1" fmla="*/ 4630136 w 4630136"/>
              <a:gd name="connsiteY1" fmla="*/ 0 h 4408812"/>
              <a:gd name="connsiteX2" fmla="*/ 4630136 w 4630136"/>
              <a:gd name="connsiteY2" fmla="*/ 4408813 h 4408812"/>
              <a:gd name="connsiteX3" fmla="*/ 0 w 4630136"/>
              <a:gd name="connsiteY3" fmla="*/ 4408813 h 4408812"/>
            </a:gdLst>
            <a:ahLst/>
            <a:cxnLst>
              <a:cxn ang="0">
                <a:pos x="connsiteX0" y="connsiteY0"/>
              </a:cxn>
              <a:cxn ang="0">
                <a:pos x="connsiteX1" y="connsiteY1"/>
              </a:cxn>
              <a:cxn ang="0">
                <a:pos x="connsiteX2" y="connsiteY2"/>
              </a:cxn>
              <a:cxn ang="0">
                <a:pos x="connsiteX3" y="connsiteY3"/>
              </a:cxn>
            </a:cxnLst>
            <a:rect l="l" t="t" r="r" b="b"/>
            <a:pathLst>
              <a:path w="4630136" h="4408812">
                <a:moveTo>
                  <a:pt x="0" y="0"/>
                </a:moveTo>
                <a:lnTo>
                  <a:pt x="4630136" y="0"/>
                </a:lnTo>
                <a:lnTo>
                  <a:pt x="4630136" y="4408813"/>
                </a:lnTo>
                <a:lnTo>
                  <a:pt x="0" y="4408813"/>
                </a:lnTo>
                <a:close/>
              </a:path>
            </a:pathLst>
          </a:custGeom>
          <a:noFill/>
          <a:ln w="0" cap="flat">
            <a:noFill/>
            <a:prstDash val="solid"/>
            <a:miter/>
          </a:ln>
        </p:spPr>
        <p:txBody>
          <a:bodyPr rtlCol="0" anchor="ctr"/>
          <a:lstStyle/>
          <a:p>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837377"/>
          </a:xfrm>
          <a:prstGeom prst="rect">
            <a:avLst/>
          </a:prstGeom>
        </p:spPr>
        <p:txBody>
          <a:bodyPr vert="horz" lIns="91440" tIns="45720" rIns="91440" bIns="45720" rtlCol="0" anchor="b">
            <a:normAutofit/>
          </a:bodyPr>
          <a:lstStyle/>
          <a:p>
            <a:r>
              <a:rPr lang="en-US"/>
              <a:t>Click to edit Master title style</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1077362"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11/20/2025</a:t>
            </a:fld>
            <a:endParaRPr lang="en-US"/>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a:p>
        </p:txBody>
      </p:sp>
      <p:sp>
        <p:nvSpPr>
          <p:cNvPr id="10" name="TextBox 9">
            <a:extLst>
              <a:ext uri="{FF2B5EF4-FFF2-40B4-BE49-F238E27FC236}">
                <a16:creationId xmlns:a16="http://schemas.microsoft.com/office/drawing/2014/main" id="{02452CFA-3A1A-9BD8-9214-7C53D19B96DB}"/>
              </a:ext>
            </a:extLst>
          </p:cNvPr>
          <p:cNvSpPr txBox="1"/>
          <p:nvPr/>
        </p:nvSpPr>
        <p:spPr>
          <a:xfrm>
            <a:off x="4455676" y="6241713"/>
            <a:ext cx="6538586" cy="261610"/>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lang="en-US" sz="1100" i="0" dirty="0">
                <a:latin typeface="Open Sans" panose="020B0606030504020204" pitchFamily="34" charset="0"/>
                <a:ea typeface="Open Sans" panose="020B0606030504020204" pitchFamily="34" charset="0"/>
                <a:cs typeface="Open Sans" panose="020B0606030504020204" pitchFamily="34" charset="0"/>
              </a:rPr>
              <a:t>Kansas State Department of Education | www.ksde.gov</a:t>
            </a:r>
          </a:p>
        </p:txBody>
      </p:sp>
      <p:sp>
        <p:nvSpPr>
          <p:cNvPr id="5" name="Rectangle 4">
            <a:extLst>
              <a:ext uri="{FF2B5EF4-FFF2-40B4-BE49-F238E27FC236}">
                <a16:creationId xmlns:a16="http://schemas.microsoft.com/office/drawing/2014/main" id="{4358C4D5-55A5-D301-E49D-D3EF9FDA6787}"/>
              </a:ext>
            </a:extLst>
          </p:cNvPr>
          <p:cNvSpPr/>
          <p:nvPr/>
        </p:nvSpPr>
        <p:spPr>
          <a:xfrm>
            <a:off x="176105" y="406612"/>
            <a:ext cx="399729" cy="60447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91440" tIns="274320" rIns="91440" rtlCol="0" anchor="ctr"/>
          <a:lstStyle/>
          <a:p>
            <a:pPr algn="l"/>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418932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l" defTabSz="914400" rtl="0" eaLnBrk="1" latinLnBrk="0" hangingPunct="1">
        <a:lnSpc>
          <a:spcPct val="10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60070" indent="-285750" algn="l" defTabSz="914400" rtl="0" eaLnBrk="1" latinLnBrk="0" hangingPunct="1">
        <a:lnSpc>
          <a:spcPct val="120000"/>
        </a:lnSpc>
        <a:spcBef>
          <a:spcPts val="500"/>
        </a:spcBef>
        <a:buFont typeface="Arial" panose="020B0604020202020204" pitchFamily="34" charset="0"/>
        <a:buChar char="•"/>
        <a:defRPr sz="1600" b="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CDECE7F-AC1B-3A56-7430-73034954C133}"/>
              </a:ext>
            </a:extLst>
          </p:cNvPr>
          <p:cNvGrpSpPr/>
          <p:nvPr/>
        </p:nvGrpSpPr>
        <p:grpSpPr>
          <a:xfrm>
            <a:off x="8280360" y="2227810"/>
            <a:ext cx="7823280" cy="7449323"/>
            <a:chOff x="7543801" y="1723395"/>
            <a:chExt cx="4630135" cy="4408812"/>
          </a:xfrm>
        </p:grpSpPr>
        <p:sp>
          <p:nvSpPr>
            <p:cNvPr id="12" name="Freeform: Shape 11">
              <a:extLst>
                <a:ext uri="{FF2B5EF4-FFF2-40B4-BE49-F238E27FC236}">
                  <a16:creationId xmlns:a16="http://schemas.microsoft.com/office/drawing/2014/main" id="{D774E0BE-CD5A-C329-83FE-DDA0E73EE17E}"/>
                </a:ext>
              </a:extLst>
            </p:cNvPr>
            <p:cNvSpPr/>
            <p:nvPr/>
          </p:nvSpPr>
          <p:spPr>
            <a:xfrm>
              <a:off x="7543801" y="3813690"/>
              <a:ext cx="2313339" cy="255883"/>
            </a:xfrm>
            <a:custGeom>
              <a:avLst/>
              <a:gdLst>
                <a:gd name="connsiteX0" fmla="*/ 0 w 2313339"/>
                <a:gd name="connsiteY0" fmla="*/ 122755 h 255883"/>
                <a:gd name="connsiteX1" fmla="*/ 1941614 w 2313339"/>
                <a:gd name="connsiteY1" fmla="*/ 255884 h 255883"/>
                <a:gd name="connsiteX2" fmla="*/ 2313339 w 2313339"/>
                <a:gd name="connsiteY2" fmla="*/ 117568 h 255883"/>
                <a:gd name="connsiteX3" fmla="*/ 1932970 w 2313339"/>
                <a:gd name="connsiteY3" fmla="*/ 0 h 255883"/>
                <a:gd name="connsiteX4" fmla="*/ 0 w 2313339"/>
                <a:gd name="connsiteY4" fmla="*/ 122755 h 25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39" h="255883">
                  <a:moveTo>
                    <a:pt x="0" y="122755"/>
                  </a:moveTo>
                  <a:lnTo>
                    <a:pt x="1941614" y="255884"/>
                  </a:lnTo>
                  <a:lnTo>
                    <a:pt x="2313339" y="117568"/>
                  </a:lnTo>
                  <a:lnTo>
                    <a:pt x="1932970" y="0"/>
                  </a:lnTo>
                  <a:lnTo>
                    <a:pt x="0" y="122755"/>
                  </a:lnTo>
                  <a:close/>
                </a:path>
              </a:pathLst>
            </a:custGeom>
            <a:solidFill>
              <a:srgbClr val="FFA400"/>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22B4522-11EC-4F4B-7F6E-A0BF0921F987}"/>
                </a:ext>
              </a:extLst>
            </p:cNvPr>
            <p:cNvSpPr/>
            <p:nvPr/>
          </p:nvSpPr>
          <p:spPr>
            <a:xfrm>
              <a:off x="7991599" y="3931259"/>
              <a:ext cx="1865540" cy="1364138"/>
            </a:xfrm>
            <a:custGeom>
              <a:avLst/>
              <a:gdLst>
                <a:gd name="connsiteX0" fmla="*/ 1865540 w 1865540"/>
                <a:gd name="connsiteY0" fmla="*/ 0 h 1364138"/>
                <a:gd name="connsiteX1" fmla="*/ 1645963 w 1865540"/>
                <a:gd name="connsiteY1" fmla="*/ 330229 h 1364138"/>
                <a:gd name="connsiteX2" fmla="*/ 0 w 1865540"/>
                <a:gd name="connsiteY2" fmla="*/ 1364139 h 1364138"/>
                <a:gd name="connsiteX3" fmla="*/ 1488629 w 1865540"/>
                <a:gd name="connsiteY3" fmla="*/ 138316 h 1364138"/>
                <a:gd name="connsiteX4" fmla="*/ 1865540 w 1865540"/>
                <a:gd name="connsiteY4" fmla="*/ 0 h 136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540" h="1364138">
                  <a:moveTo>
                    <a:pt x="1865540" y="0"/>
                  </a:moveTo>
                  <a:lnTo>
                    <a:pt x="1645963" y="330229"/>
                  </a:lnTo>
                  <a:lnTo>
                    <a:pt x="0" y="1364139"/>
                  </a:lnTo>
                  <a:lnTo>
                    <a:pt x="1488629" y="138316"/>
                  </a:lnTo>
                  <a:lnTo>
                    <a:pt x="1865540" y="0"/>
                  </a:lnTo>
                  <a:close/>
                </a:path>
              </a:pathLst>
            </a:custGeom>
            <a:solidFill>
              <a:srgbClr val="CC3333"/>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C114120-FBFE-2FE3-4F58-E676C2AD2C4A}"/>
                </a:ext>
              </a:extLst>
            </p:cNvPr>
            <p:cNvSpPr/>
            <p:nvPr/>
          </p:nvSpPr>
          <p:spPr>
            <a:xfrm>
              <a:off x="9151727" y="3932988"/>
              <a:ext cx="724431" cy="2199219"/>
            </a:xfrm>
            <a:custGeom>
              <a:avLst/>
              <a:gdLst>
                <a:gd name="connsiteX0" fmla="*/ 485836 w 724431"/>
                <a:gd name="connsiteY0" fmla="*/ 326771 h 2199219"/>
                <a:gd name="connsiteX1" fmla="*/ 0 w 724431"/>
                <a:gd name="connsiteY1" fmla="*/ 2199220 h 2199219"/>
                <a:gd name="connsiteX2" fmla="*/ 724431 w 724431"/>
                <a:gd name="connsiteY2" fmla="*/ 382097 h 2199219"/>
                <a:gd name="connsiteX3" fmla="*/ 705413 w 724431"/>
                <a:gd name="connsiteY3" fmla="*/ 0 h 2199219"/>
                <a:gd name="connsiteX4" fmla="*/ 485836 w 724431"/>
                <a:gd name="connsiteY4" fmla="*/ 326771 h 219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431" h="2199219">
                  <a:moveTo>
                    <a:pt x="485836" y="326771"/>
                  </a:moveTo>
                  <a:lnTo>
                    <a:pt x="0" y="2199220"/>
                  </a:lnTo>
                  <a:lnTo>
                    <a:pt x="724431" y="382097"/>
                  </a:lnTo>
                  <a:lnTo>
                    <a:pt x="705413" y="0"/>
                  </a:lnTo>
                  <a:lnTo>
                    <a:pt x="485836" y="326771"/>
                  </a:lnTo>
                  <a:close/>
                </a:path>
              </a:pathLst>
            </a:custGeom>
            <a:solidFill>
              <a:srgbClr val="DE7A7A"/>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DF633FC-D24A-2AB0-3F6A-E486D7E544F8}"/>
                </a:ext>
              </a:extLst>
            </p:cNvPr>
            <p:cNvSpPr/>
            <p:nvPr/>
          </p:nvSpPr>
          <p:spPr>
            <a:xfrm>
              <a:off x="9857140" y="3929530"/>
              <a:ext cx="726160" cy="2197490"/>
            </a:xfrm>
            <a:custGeom>
              <a:avLst/>
              <a:gdLst>
                <a:gd name="connsiteX0" fmla="*/ 19018 w 726160"/>
                <a:gd name="connsiteY0" fmla="*/ 382097 h 2197490"/>
                <a:gd name="connsiteX1" fmla="*/ 726160 w 726160"/>
                <a:gd name="connsiteY1" fmla="*/ 2197491 h 2197490"/>
                <a:gd name="connsiteX2" fmla="*/ 250698 w 726160"/>
                <a:gd name="connsiteY2" fmla="*/ 311210 h 2197490"/>
                <a:gd name="connsiteX3" fmla="*/ 0 w 726160"/>
                <a:gd name="connsiteY3" fmla="*/ 0 h 2197490"/>
                <a:gd name="connsiteX4" fmla="*/ 19018 w 726160"/>
                <a:gd name="connsiteY4" fmla="*/ 382097 h 219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60" h="2197490">
                  <a:moveTo>
                    <a:pt x="19018" y="382097"/>
                  </a:moveTo>
                  <a:lnTo>
                    <a:pt x="726160" y="2197491"/>
                  </a:lnTo>
                  <a:lnTo>
                    <a:pt x="250698" y="311210"/>
                  </a:lnTo>
                  <a:lnTo>
                    <a:pt x="0" y="0"/>
                  </a:lnTo>
                  <a:lnTo>
                    <a:pt x="19018" y="382097"/>
                  </a:lnTo>
                  <a:close/>
                </a:path>
              </a:pathLst>
            </a:custGeom>
            <a:solidFill>
              <a:srgbClr val="DB1E34"/>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D1CBECD-E315-6FA6-245B-58D8C566D33F}"/>
                </a:ext>
              </a:extLst>
            </p:cNvPr>
            <p:cNvSpPr/>
            <p:nvPr/>
          </p:nvSpPr>
          <p:spPr>
            <a:xfrm>
              <a:off x="9857140" y="3931259"/>
              <a:ext cx="1879371" cy="1350307"/>
            </a:xfrm>
            <a:custGeom>
              <a:avLst/>
              <a:gdLst>
                <a:gd name="connsiteX0" fmla="*/ 0 w 1879371"/>
                <a:gd name="connsiteY0" fmla="*/ 0 h 1350307"/>
                <a:gd name="connsiteX1" fmla="*/ 387285 w 1879371"/>
                <a:gd name="connsiteY1" fmla="*/ 103737 h 1350307"/>
                <a:gd name="connsiteX2" fmla="*/ 1879372 w 1879371"/>
                <a:gd name="connsiteY2" fmla="*/ 1350307 h 1350307"/>
                <a:gd name="connsiteX3" fmla="*/ 247240 w 1879371"/>
                <a:gd name="connsiteY3" fmla="*/ 306023 h 1350307"/>
                <a:gd name="connsiteX4" fmla="*/ 0 w 1879371"/>
                <a:gd name="connsiteY4" fmla="*/ 0 h 135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71" h="1350307">
                  <a:moveTo>
                    <a:pt x="0" y="0"/>
                  </a:moveTo>
                  <a:lnTo>
                    <a:pt x="387285" y="103737"/>
                  </a:lnTo>
                  <a:lnTo>
                    <a:pt x="1879372" y="1350307"/>
                  </a:lnTo>
                  <a:lnTo>
                    <a:pt x="247240" y="306023"/>
                  </a:lnTo>
                  <a:lnTo>
                    <a:pt x="0" y="0"/>
                  </a:lnTo>
                  <a:close/>
                </a:path>
              </a:pathLst>
            </a:custGeom>
            <a:solidFill>
              <a:srgbClr val="E76D7B"/>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8558199-9AB6-B50A-0AAD-DF69BAA3FD49}"/>
                </a:ext>
              </a:extLst>
            </p:cNvPr>
            <p:cNvSpPr/>
            <p:nvPr/>
          </p:nvSpPr>
          <p:spPr>
            <a:xfrm>
              <a:off x="9853682" y="3787756"/>
              <a:ext cx="2320254" cy="247239"/>
            </a:xfrm>
            <a:custGeom>
              <a:avLst/>
              <a:gdLst>
                <a:gd name="connsiteX0" fmla="*/ 0 w 2320254"/>
                <a:gd name="connsiteY0" fmla="*/ 141774 h 247239"/>
                <a:gd name="connsiteX1" fmla="*/ 392472 w 2320254"/>
                <a:gd name="connsiteY1" fmla="*/ 247239 h 247239"/>
                <a:gd name="connsiteX2" fmla="*/ 2320255 w 2320254"/>
                <a:gd name="connsiteY2" fmla="*/ 131400 h 247239"/>
                <a:gd name="connsiteX3" fmla="*/ 380370 w 2320254"/>
                <a:gd name="connsiteY3" fmla="*/ 0 h 247239"/>
                <a:gd name="connsiteX4" fmla="*/ 0 w 2320254"/>
                <a:gd name="connsiteY4" fmla="*/ 141774 h 2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254" h="247239">
                  <a:moveTo>
                    <a:pt x="0" y="141774"/>
                  </a:moveTo>
                  <a:lnTo>
                    <a:pt x="392472" y="247239"/>
                  </a:lnTo>
                  <a:lnTo>
                    <a:pt x="2320255" y="131400"/>
                  </a:lnTo>
                  <a:lnTo>
                    <a:pt x="380370" y="0"/>
                  </a:lnTo>
                  <a:lnTo>
                    <a:pt x="0" y="141774"/>
                  </a:lnTo>
                  <a:close/>
                </a:path>
              </a:pathLst>
            </a:custGeom>
            <a:solidFill>
              <a:srgbClr val="FFA400"/>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50F5722-E636-2ADF-751D-CED3498B27B0}"/>
                </a:ext>
              </a:extLst>
            </p:cNvPr>
            <p:cNvSpPr/>
            <p:nvPr/>
          </p:nvSpPr>
          <p:spPr>
            <a:xfrm>
              <a:off x="9855411" y="2560204"/>
              <a:ext cx="1870727" cy="1369325"/>
            </a:xfrm>
            <a:custGeom>
              <a:avLst/>
              <a:gdLst>
                <a:gd name="connsiteX0" fmla="*/ 0 w 1870727"/>
                <a:gd name="connsiteY0" fmla="*/ 1369325 h 1369325"/>
                <a:gd name="connsiteX1" fmla="*/ 221306 w 1870727"/>
                <a:gd name="connsiteY1" fmla="*/ 1049470 h 1369325"/>
                <a:gd name="connsiteX2" fmla="*/ 1870727 w 1870727"/>
                <a:gd name="connsiteY2" fmla="*/ 0 h 1369325"/>
                <a:gd name="connsiteX3" fmla="*/ 376912 w 1870727"/>
                <a:gd name="connsiteY3" fmla="*/ 1227552 h 1369325"/>
                <a:gd name="connsiteX4" fmla="*/ 0 w 1870727"/>
                <a:gd name="connsiteY4" fmla="*/ 1369325 h 136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727" h="1369325">
                  <a:moveTo>
                    <a:pt x="0" y="1369325"/>
                  </a:moveTo>
                  <a:lnTo>
                    <a:pt x="221306" y="1049470"/>
                  </a:lnTo>
                  <a:lnTo>
                    <a:pt x="1870727" y="0"/>
                  </a:lnTo>
                  <a:lnTo>
                    <a:pt x="376912" y="1227552"/>
                  </a:lnTo>
                  <a:lnTo>
                    <a:pt x="0" y="1369325"/>
                  </a:lnTo>
                  <a:close/>
                </a:path>
              </a:pathLst>
            </a:custGeom>
            <a:solidFill>
              <a:srgbClr val="005487"/>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3B95F61-020F-6EB6-9700-D2959F734CFB}"/>
                </a:ext>
              </a:extLst>
            </p:cNvPr>
            <p:cNvSpPr/>
            <p:nvPr/>
          </p:nvSpPr>
          <p:spPr>
            <a:xfrm>
              <a:off x="9853539" y="1723395"/>
              <a:ext cx="719244" cy="2204406"/>
            </a:xfrm>
            <a:custGeom>
              <a:avLst/>
              <a:gdLst>
                <a:gd name="connsiteX0" fmla="*/ 0 w 719244"/>
                <a:gd name="connsiteY0" fmla="*/ 1813665 h 2204406"/>
                <a:gd name="connsiteX1" fmla="*/ 10374 w 719244"/>
                <a:gd name="connsiteY1" fmla="*/ 2204407 h 2204406"/>
                <a:gd name="connsiteX2" fmla="*/ 229951 w 719244"/>
                <a:gd name="connsiteY2" fmla="*/ 1886280 h 2204406"/>
                <a:gd name="connsiteX3" fmla="*/ 719245 w 719244"/>
                <a:gd name="connsiteY3" fmla="*/ 0 h 2204406"/>
                <a:gd name="connsiteX4" fmla="*/ 0 w 719244"/>
                <a:gd name="connsiteY4" fmla="*/ 181366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44" h="2204406">
                  <a:moveTo>
                    <a:pt x="0" y="1813665"/>
                  </a:moveTo>
                  <a:lnTo>
                    <a:pt x="10374" y="2204407"/>
                  </a:lnTo>
                  <a:lnTo>
                    <a:pt x="229951" y="1886280"/>
                  </a:lnTo>
                  <a:lnTo>
                    <a:pt x="719245" y="0"/>
                  </a:lnTo>
                  <a:lnTo>
                    <a:pt x="0" y="1813665"/>
                  </a:lnTo>
                  <a:close/>
                </a:path>
              </a:pathLst>
            </a:custGeom>
            <a:solidFill>
              <a:srgbClr val="7FA9C3"/>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E878379-B57C-EBFC-3092-A2019FA75F0A}"/>
                </a:ext>
              </a:extLst>
            </p:cNvPr>
            <p:cNvSpPr/>
            <p:nvPr/>
          </p:nvSpPr>
          <p:spPr>
            <a:xfrm>
              <a:off x="9138446" y="1732589"/>
              <a:ext cx="722702" cy="2204406"/>
            </a:xfrm>
            <a:custGeom>
              <a:avLst/>
              <a:gdLst>
                <a:gd name="connsiteX0" fmla="*/ 484107 w 722702"/>
                <a:gd name="connsiteY0" fmla="*/ 1894925 h 2204406"/>
                <a:gd name="connsiteX1" fmla="*/ 722702 w 722702"/>
                <a:gd name="connsiteY1" fmla="*/ 2204407 h 2204406"/>
                <a:gd name="connsiteX2" fmla="*/ 714058 w 722702"/>
                <a:gd name="connsiteY2" fmla="*/ 1811936 h 2204406"/>
                <a:gd name="connsiteX3" fmla="*/ 0 w 722702"/>
                <a:gd name="connsiteY3" fmla="*/ 0 h 2204406"/>
                <a:gd name="connsiteX4" fmla="*/ 484107 w 722702"/>
                <a:gd name="connsiteY4" fmla="*/ 189492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2" h="2204406">
                  <a:moveTo>
                    <a:pt x="484107" y="1894925"/>
                  </a:moveTo>
                  <a:lnTo>
                    <a:pt x="722702" y="2204407"/>
                  </a:lnTo>
                  <a:lnTo>
                    <a:pt x="714058" y="1811936"/>
                  </a:lnTo>
                  <a:lnTo>
                    <a:pt x="0" y="0"/>
                  </a:lnTo>
                  <a:lnTo>
                    <a:pt x="484107" y="1894925"/>
                  </a:lnTo>
                  <a:close/>
                </a:path>
              </a:pathLst>
            </a:custGeom>
            <a:solidFill>
              <a:srgbClr val="00B497"/>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AAE4891-B94E-7A1D-B9D7-23C8E6C8322D}"/>
                </a:ext>
              </a:extLst>
            </p:cNvPr>
            <p:cNvSpPr/>
            <p:nvPr/>
          </p:nvSpPr>
          <p:spPr>
            <a:xfrm>
              <a:off x="7981226" y="2574036"/>
              <a:ext cx="1875914" cy="1355493"/>
            </a:xfrm>
            <a:custGeom>
              <a:avLst/>
              <a:gdLst>
                <a:gd name="connsiteX0" fmla="*/ 1875914 w 1875914"/>
                <a:gd name="connsiteY0" fmla="*/ 1355494 h 1355493"/>
                <a:gd name="connsiteX1" fmla="*/ 1492086 w 1875914"/>
                <a:gd name="connsiteY1" fmla="*/ 1237926 h 1355493"/>
                <a:gd name="connsiteX2" fmla="*/ 0 w 1875914"/>
                <a:gd name="connsiteY2" fmla="*/ 0 h 1355493"/>
                <a:gd name="connsiteX3" fmla="*/ 1639047 w 1875914"/>
                <a:gd name="connsiteY3" fmla="*/ 1049470 h 1355493"/>
                <a:gd name="connsiteX4" fmla="*/ 1875914 w 1875914"/>
                <a:gd name="connsiteY4" fmla="*/ 1355494 h 1355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14" h="1355493">
                  <a:moveTo>
                    <a:pt x="1875914" y="1355494"/>
                  </a:moveTo>
                  <a:lnTo>
                    <a:pt x="1492086" y="1237926"/>
                  </a:lnTo>
                  <a:lnTo>
                    <a:pt x="0" y="0"/>
                  </a:lnTo>
                  <a:lnTo>
                    <a:pt x="1639047" y="1049470"/>
                  </a:lnTo>
                  <a:lnTo>
                    <a:pt x="1875914" y="1355494"/>
                  </a:lnTo>
                  <a:close/>
                </a:path>
              </a:pathLst>
            </a:custGeom>
            <a:solidFill>
              <a:srgbClr val="7FDACB"/>
            </a:solidFill>
            <a:ln w="0"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1712194"/>
            <a:ext cx="9950103" cy="4228636"/>
          </a:xfrm>
          <a:prstGeom prst="rect">
            <a:avLst/>
          </a:prstGeom>
          <a:noFill/>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22" name="Freeform: Shape 21">
            <a:extLst>
              <a:ext uri="{FF2B5EF4-FFF2-40B4-BE49-F238E27FC236}">
                <a16:creationId xmlns:a16="http://schemas.microsoft.com/office/drawing/2014/main" id="{61345E89-E372-7E1E-2195-8257CE03565B}"/>
              </a:ext>
            </a:extLst>
          </p:cNvPr>
          <p:cNvSpPr/>
          <p:nvPr/>
        </p:nvSpPr>
        <p:spPr>
          <a:xfrm>
            <a:off x="7543801" y="1723395"/>
            <a:ext cx="4630136" cy="4408812"/>
          </a:xfrm>
          <a:custGeom>
            <a:avLst/>
            <a:gdLst>
              <a:gd name="connsiteX0" fmla="*/ 0 w 4630136"/>
              <a:gd name="connsiteY0" fmla="*/ 0 h 4408812"/>
              <a:gd name="connsiteX1" fmla="*/ 4630136 w 4630136"/>
              <a:gd name="connsiteY1" fmla="*/ 0 h 4408812"/>
              <a:gd name="connsiteX2" fmla="*/ 4630136 w 4630136"/>
              <a:gd name="connsiteY2" fmla="*/ 4408813 h 4408812"/>
              <a:gd name="connsiteX3" fmla="*/ 0 w 4630136"/>
              <a:gd name="connsiteY3" fmla="*/ 4408813 h 4408812"/>
            </a:gdLst>
            <a:ahLst/>
            <a:cxnLst>
              <a:cxn ang="0">
                <a:pos x="connsiteX0" y="connsiteY0"/>
              </a:cxn>
              <a:cxn ang="0">
                <a:pos x="connsiteX1" y="connsiteY1"/>
              </a:cxn>
              <a:cxn ang="0">
                <a:pos x="connsiteX2" y="connsiteY2"/>
              </a:cxn>
              <a:cxn ang="0">
                <a:pos x="connsiteX3" y="connsiteY3"/>
              </a:cxn>
            </a:cxnLst>
            <a:rect l="l" t="t" r="r" b="b"/>
            <a:pathLst>
              <a:path w="4630136" h="4408812">
                <a:moveTo>
                  <a:pt x="0" y="0"/>
                </a:moveTo>
                <a:lnTo>
                  <a:pt x="4630136" y="0"/>
                </a:lnTo>
                <a:lnTo>
                  <a:pt x="4630136" y="4408813"/>
                </a:lnTo>
                <a:lnTo>
                  <a:pt x="0" y="4408813"/>
                </a:lnTo>
                <a:close/>
              </a:path>
            </a:pathLst>
          </a:custGeom>
          <a:noFill/>
          <a:ln w="0" cap="flat">
            <a:noFill/>
            <a:prstDash val="solid"/>
            <a:miter/>
          </a:ln>
        </p:spPr>
        <p:txBody>
          <a:bodyPr rtlCol="0" anchor="ctr"/>
          <a:lstStyle/>
          <a:p>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837377"/>
          </a:xfrm>
          <a:prstGeom prst="rect">
            <a:avLst/>
          </a:prstGeom>
        </p:spPr>
        <p:txBody>
          <a:bodyPr vert="horz" lIns="91440" tIns="45720" rIns="91440" bIns="45720" rtlCol="0" anchor="b">
            <a:normAutofit/>
          </a:bodyPr>
          <a:lstStyle/>
          <a:p>
            <a:r>
              <a:rPr lang="en-US"/>
              <a:t>Click to edit Master title style</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1077362"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11/20/2025</a:t>
            </a:fld>
            <a:endParaRPr lang="en-US"/>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a:p>
        </p:txBody>
      </p:sp>
      <p:sp>
        <p:nvSpPr>
          <p:cNvPr id="10" name="TextBox 9">
            <a:extLst>
              <a:ext uri="{FF2B5EF4-FFF2-40B4-BE49-F238E27FC236}">
                <a16:creationId xmlns:a16="http://schemas.microsoft.com/office/drawing/2014/main" id="{02452CFA-3A1A-9BD8-9214-7C53D19B96DB}"/>
              </a:ext>
            </a:extLst>
          </p:cNvPr>
          <p:cNvSpPr txBox="1"/>
          <p:nvPr/>
        </p:nvSpPr>
        <p:spPr>
          <a:xfrm>
            <a:off x="4455676" y="6241713"/>
            <a:ext cx="6538586" cy="261610"/>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lang="en-US" sz="1100" i="0" dirty="0">
                <a:latin typeface="Open Sans" panose="020B0606030504020204" pitchFamily="34" charset="0"/>
                <a:ea typeface="Open Sans" panose="020B0606030504020204" pitchFamily="34" charset="0"/>
                <a:cs typeface="Open Sans" panose="020B0606030504020204" pitchFamily="34" charset="0"/>
              </a:rPr>
              <a:t>Kansas State Department of Education | www.ksde.gov</a:t>
            </a:r>
          </a:p>
        </p:txBody>
      </p:sp>
      <p:sp>
        <p:nvSpPr>
          <p:cNvPr id="5" name="Rectangle 4">
            <a:extLst>
              <a:ext uri="{FF2B5EF4-FFF2-40B4-BE49-F238E27FC236}">
                <a16:creationId xmlns:a16="http://schemas.microsoft.com/office/drawing/2014/main" id="{4358C4D5-55A5-D301-E49D-D3EF9FDA6787}"/>
              </a:ext>
            </a:extLst>
          </p:cNvPr>
          <p:cNvSpPr/>
          <p:nvPr/>
        </p:nvSpPr>
        <p:spPr>
          <a:xfrm>
            <a:off x="176105" y="406612"/>
            <a:ext cx="399729" cy="604477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91440" tIns="274320" rIns="91440" rtlCol="0" anchor="ctr"/>
          <a:lstStyle/>
          <a:p>
            <a:pPr algn="l"/>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696682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914400" rtl="0" eaLnBrk="1" latinLnBrk="0" hangingPunct="1">
        <a:lnSpc>
          <a:spcPct val="10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60070" indent="-285750" algn="l" defTabSz="914400" rtl="0" eaLnBrk="1" latinLnBrk="0" hangingPunct="1">
        <a:lnSpc>
          <a:spcPct val="120000"/>
        </a:lnSpc>
        <a:spcBef>
          <a:spcPts val="500"/>
        </a:spcBef>
        <a:buFont typeface="Arial" panose="020B0604020202020204" pitchFamily="34" charset="0"/>
        <a:buChar char="•"/>
        <a:defRPr sz="1600" b="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CDECE7F-AC1B-3A56-7430-73034954C133}"/>
              </a:ext>
            </a:extLst>
          </p:cNvPr>
          <p:cNvGrpSpPr/>
          <p:nvPr/>
        </p:nvGrpSpPr>
        <p:grpSpPr>
          <a:xfrm>
            <a:off x="8280360" y="2227810"/>
            <a:ext cx="7823280" cy="7449323"/>
            <a:chOff x="7543801" y="1723395"/>
            <a:chExt cx="4630135" cy="4408812"/>
          </a:xfrm>
        </p:grpSpPr>
        <p:sp>
          <p:nvSpPr>
            <p:cNvPr id="12" name="Freeform: Shape 11">
              <a:extLst>
                <a:ext uri="{FF2B5EF4-FFF2-40B4-BE49-F238E27FC236}">
                  <a16:creationId xmlns:a16="http://schemas.microsoft.com/office/drawing/2014/main" id="{D774E0BE-CD5A-C329-83FE-DDA0E73EE17E}"/>
                </a:ext>
              </a:extLst>
            </p:cNvPr>
            <p:cNvSpPr/>
            <p:nvPr/>
          </p:nvSpPr>
          <p:spPr>
            <a:xfrm>
              <a:off x="7543801" y="3813690"/>
              <a:ext cx="2313339" cy="255883"/>
            </a:xfrm>
            <a:custGeom>
              <a:avLst/>
              <a:gdLst>
                <a:gd name="connsiteX0" fmla="*/ 0 w 2313339"/>
                <a:gd name="connsiteY0" fmla="*/ 122755 h 255883"/>
                <a:gd name="connsiteX1" fmla="*/ 1941614 w 2313339"/>
                <a:gd name="connsiteY1" fmla="*/ 255884 h 255883"/>
                <a:gd name="connsiteX2" fmla="*/ 2313339 w 2313339"/>
                <a:gd name="connsiteY2" fmla="*/ 117568 h 255883"/>
                <a:gd name="connsiteX3" fmla="*/ 1932970 w 2313339"/>
                <a:gd name="connsiteY3" fmla="*/ 0 h 255883"/>
                <a:gd name="connsiteX4" fmla="*/ 0 w 2313339"/>
                <a:gd name="connsiteY4" fmla="*/ 122755 h 25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39" h="255883">
                  <a:moveTo>
                    <a:pt x="0" y="122755"/>
                  </a:moveTo>
                  <a:lnTo>
                    <a:pt x="1941614" y="255884"/>
                  </a:lnTo>
                  <a:lnTo>
                    <a:pt x="2313339" y="117568"/>
                  </a:lnTo>
                  <a:lnTo>
                    <a:pt x="1932970" y="0"/>
                  </a:lnTo>
                  <a:lnTo>
                    <a:pt x="0" y="122755"/>
                  </a:lnTo>
                  <a:close/>
                </a:path>
              </a:pathLst>
            </a:custGeom>
            <a:solidFill>
              <a:srgbClr val="FFA400"/>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22B4522-11EC-4F4B-7F6E-A0BF0921F987}"/>
                </a:ext>
              </a:extLst>
            </p:cNvPr>
            <p:cNvSpPr/>
            <p:nvPr/>
          </p:nvSpPr>
          <p:spPr>
            <a:xfrm>
              <a:off x="7991599" y="3931259"/>
              <a:ext cx="1865540" cy="1364138"/>
            </a:xfrm>
            <a:custGeom>
              <a:avLst/>
              <a:gdLst>
                <a:gd name="connsiteX0" fmla="*/ 1865540 w 1865540"/>
                <a:gd name="connsiteY0" fmla="*/ 0 h 1364138"/>
                <a:gd name="connsiteX1" fmla="*/ 1645963 w 1865540"/>
                <a:gd name="connsiteY1" fmla="*/ 330229 h 1364138"/>
                <a:gd name="connsiteX2" fmla="*/ 0 w 1865540"/>
                <a:gd name="connsiteY2" fmla="*/ 1364139 h 1364138"/>
                <a:gd name="connsiteX3" fmla="*/ 1488629 w 1865540"/>
                <a:gd name="connsiteY3" fmla="*/ 138316 h 1364138"/>
                <a:gd name="connsiteX4" fmla="*/ 1865540 w 1865540"/>
                <a:gd name="connsiteY4" fmla="*/ 0 h 136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540" h="1364138">
                  <a:moveTo>
                    <a:pt x="1865540" y="0"/>
                  </a:moveTo>
                  <a:lnTo>
                    <a:pt x="1645963" y="330229"/>
                  </a:lnTo>
                  <a:lnTo>
                    <a:pt x="0" y="1364139"/>
                  </a:lnTo>
                  <a:lnTo>
                    <a:pt x="1488629" y="138316"/>
                  </a:lnTo>
                  <a:lnTo>
                    <a:pt x="1865540" y="0"/>
                  </a:lnTo>
                  <a:close/>
                </a:path>
              </a:pathLst>
            </a:custGeom>
            <a:solidFill>
              <a:srgbClr val="CC3333"/>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C114120-FBFE-2FE3-4F58-E676C2AD2C4A}"/>
                </a:ext>
              </a:extLst>
            </p:cNvPr>
            <p:cNvSpPr/>
            <p:nvPr/>
          </p:nvSpPr>
          <p:spPr>
            <a:xfrm>
              <a:off x="9151727" y="3932988"/>
              <a:ext cx="724431" cy="2199219"/>
            </a:xfrm>
            <a:custGeom>
              <a:avLst/>
              <a:gdLst>
                <a:gd name="connsiteX0" fmla="*/ 485836 w 724431"/>
                <a:gd name="connsiteY0" fmla="*/ 326771 h 2199219"/>
                <a:gd name="connsiteX1" fmla="*/ 0 w 724431"/>
                <a:gd name="connsiteY1" fmla="*/ 2199220 h 2199219"/>
                <a:gd name="connsiteX2" fmla="*/ 724431 w 724431"/>
                <a:gd name="connsiteY2" fmla="*/ 382097 h 2199219"/>
                <a:gd name="connsiteX3" fmla="*/ 705413 w 724431"/>
                <a:gd name="connsiteY3" fmla="*/ 0 h 2199219"/>
                <a:gd name="connsiteX4" fmla="*/ 485836 w 724431"/>
                <a:gd name="connsiteY4" fmla="*/ 326771 h 219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431" h="2199219">
                  <a:moveTo>
                    <a:pt x="485836" y="326771"/>
                  </a:moveTo>
                  <a:lnTo>
                    <a:pt x="0" y="2199220"/>
                  </a:lnTo>
                  <a:lnTo>
                    <a:pt x="724431" y="382097"/>
                  </a:lnTo>
                  <a:lnTo>
                    <a:pt x="705413" y="0"/>
                  </a:lnTo>
                  <a:lnTo>
                    <a:pt x="485836" y="326771"/>
                  </a:lnTo>
                  <a:close/>
                </a:path>
              </a:pathLst>
            </a:custGeom>
            <a:solidFill>
              <a:srgbClr val="DE7A7A"/>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DF633FC-D24A-2AB0-3F6A-E486D7E544F8}"/>
                </a:ext>
              </a:extLst>
            </p:cNvPr>
            <p:cNvSpPr/>
            <p:nvPr/>
          </p:nvSpPr>
          <p:spPr>
            <a:xfrm>
              <a:off x="9857140" y="3929530"/>
              <a:ext cx="726160" cy="2197490"/>
            </a:xfrm>
            <a:custGeom>
              <a:avLst/>
              <a:gdLst>
                <a:gd name="connsiteX0" fmla="*/ 19018 w 726160"/>
                <a:gd name="connsiteY0" fmla="*/ 382097 h 2197490"/>
                <a:gd name="connsiteX1" fmla="*/ 726160 w 726160"/>
                <a:gd name="connsiteY1" fmla="*/ 2197491 h 2197490"/>
                <a:gd name="connsiteX2" fmla="*/ 250698 w 726160"/>
                <a:gd name="connsiteY2" fmla="*/ 311210 h 2197490"/>
                <a:gd name="connsiteX3" fmla="*/ 0 w 726160"/>
                <a:gd name="connsiteY3" fmla="*/ 0 h 2197490"/>
                <a:gd name="connsiteX4" fmla="*/ 19018 w 726160"/>
                <a:gd name="connsiteY4" fmla="*/ 382097 h 219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60" h="2197490">
                  <a:moveTo>
                    <a:pt x="19018" y="382097"/>
                  </a:moveTo>
                  <a:lnTo>
                    <a:pt x="726160" y="2197491"/>
                  </a:lnTo>
                  <a:lnTo>
                    <a:pt x="250698" y="311210"/>
                  </a:lnTo>
                  <a:lnTo>
                    <a:pt x="0" y="0"/>
                  </a:lnTo>
                  <a:lnTo>
                    <a:pt x="19018" y="382097"/>
                  </a:lnTo>
                  <a:close/>
                </a:path>
              </a:pathLst>
            </a:custGeom>
            <a:solidFill>
              <a:srgbClr val="DB1E34"/>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D1CBECD-E315-6FA6-245B-58D8C566D33F}"/>
                </a:ext>
              </a:extLst>
            </p:cNvPr>
            <p:cNvSpPr/>
            <p:nvPr/>
          </p:nvSpPr>
          <p:spPr>
            <a:xfrm>
              <a:off x="9857140" y="3931259"/>
              <a:ext cx="1879371" cy="1350307"/>
            </a:xfrm>
            <a:custGeom>
              <a:avLst/>
              <a:gdLst>
                <a:gd name="connsiteX0" fmla="*/ 0 w 1879371"/>
                <a:gd name="connsiteY0" fmla="*/ 0 h 1350307"/>
                <a:gd name="connsiteX1" fmla="*/ 387285 w 1879371"/>
                <a:gd name="connsiteY1" fmla="*/ 103737 h 1350307"/>
                <a:gd name="connsiteX2" fmla="*/ 1879372 w 1879371"/>
                <a:gd name="connsiteY2" fmla="*/ 1350307 h 1350307"/>
                <a:gd name="connsiteX3" fmla="*/ 247240 w 1879371"/>
                <a:gd name="connsiteY3" fmla="*/ 306023 h 1350307"/>
                <a:gd name="connsiteX4" fmla="*/ 0 w 1879371"/>
                <a:gd name="connsiteY4" fmla="*/ 0 h 135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71" h="1350307">
                  <a:moveTo>
                    <a:pt x="0" y="0"/>
                  </a:moveTo>
                  <a:lnTo>
                    <a:pt x="387285" y="103737"/>
                  </a:lnTo>
                  <a:lnTo>
                    <a:pt x="1879372" y="1350307"/>
                  </a:lnTo>
                  <a:lnTo>
                    <a:pt x="247240" y="306023"/>
                  </a:lnTo>
                  <a:lnTo>
                    <a:pt x="0" y="0"/>
                  </a:lnTo>
                  <a:close/>
                </a:path>
              </a:pathLst>
            </a:custGeom>
            <a:solidFill>
              <a:srgbClr val="E76D7B"/>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8558199-9AB6-B50A-0AAD-DF69BAA3FD49}"/>
                </a:ext>
              </a:extLst>
            </p:cNvPr>
            <p:cNvSpPr/>
            <p:nvPr/>
          </p:nvSpPr>
          <p:spPr>
            <a:xfrm>
              <a:off x="9853682" y="3787756"/>
              <a:ext cx="2320254" cy="247239"/>
            </a:xfrm>
            <a:custGeom>
              <a:avLst/>
              <a:gdLst>
                <a:gd name="connsiteX0" fmla="*/ 0 w 2320254"/>
                <a:gd name="connsiteY0" fmla="*/ 141774 h 247239"/>
                <a:gd name="connsiteX1" fmla="*/ 392472 w 2320254"/>
                <a:gd name="connsiteY1" fmla="*/ 247239 h 247239"/>
                <a:gd name="connsiteX2" fmla="*/ 2320255 w 2320254"/>
                <a:gd name="connsiteY2" fmla="*/ 131400 h 247239"/>
                <a:gd name="connsiteX3" fmla="*/ 380370 w 2320254"/>
                <a:gd name="connsiteY3" fmla="*/ 0 h 247239"/>
                <a:gd name="connsiteX4" fmla="*/ 0 w 2320254"/>
                <a:gd name="connsiteY4" fmla="*/ 141774 h 2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254" h="247239">
                  <a:moveTo>
                    <a:pt x="0" y="141774"/>
                  </a:moveTo>
                  <a:lnTo>
                    <a:pt x="392472" y="247239"/>
                  </a:lnTo>
                  <a:lnTo>
                    <a:pt x="2320255" y="131400"/>
                  </a:lnTo>
                  <a:lnTo>
                    <a:pt x="380370" y="0"/>
                  </a:lnTo>
                  <a:lnTo>
                    <a:pt x="0" y="141774"/>
                  </a:lnTo>
                  <a:close/>
                </a:path>
              </a:pathLst>
            </a:custGeom>
            <a:solidFill>
              <a:srgbClr val="FFA400"/>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50F5722-E636-2ADF-751D-CED3498B27B0}"/>
                </a:ext>
              </a:extLst>
            </p:cNvPr>
            <p:cNvSpPr/>
            <p:nvPr/>
          </p:nvSpPr>
          <p:spPr>
            <a:xfrm>
              <a:off x="9855411" y="2560204"/>
              <a:ext cx="1870727" cy="1369325"/>
            </a:xfrm>
            <a:custGeom>
              <a:avLst/>
              <a:gdLst>
                <a:gd name="connsiteX0" fmla="*/ 0 w 1870727"/>
                <a:gd name="connsiteY0" fmla="*/ 1369325 h 1369325"/>
                <a:gd name="connsiteX1" fmla="*/ 221306 w 1870727"/>
                <a:gd name="connsiteY1" fmla="*/ 1049470 h 1369325"/>
                <a:gd name="connsiteX2" fmla="*/ 1870727 w 1870727"/>
                <a:gd name="connsiteY2" fmla="*/ 0 h 1369325"/>
                <a:gd name="connsiteX3" fmla="*/ 376912 w 1870727"/>
                <a:gd name="connsiteY3" fmla="*/ 1227552 h 1369325"/>
                <a:gd name="connsiteX4" fmla="*/ 0 w 1870727"/>
                <a:gd name="connsiteY4" fmla="*/ 1369325 h 136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727" h="1369325">
                  <a:moveTo>
                    <a:pt x="0" y="1369325"/>
                  </a:moveTo>
                  <a:lnTo>
                    <a:pt x="221306" y="1049470"/>
                  </a:lnTo>
                  <a:lnTo>
                    <a:pt x="1870727" y="0"/>
                  </a:lnTo>
                  <a:lnTo>
                    <a:pt x="376912" y="1227552"/>
                  </a:lnTo>
                  <a:lnTo>
                    <a:pt x="0" y="1369325"/>
                  </a:lnTo>
                  <a:close/>
                </a:path>
              </a:pathLst>
            </a:custGeom>
            <a:solidFill>
              <a:srgbClr val="005487"/>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3B95F61-020F-6EB6-9700-D2959F734CFB}"/>
                </a:ext>
              </a:extLst>
            </p:cNvPr>
            <p:cNvSpPr/>
            <p:nvPr/>
          </p:nvSpPr>
          <p:spPr>
            <a:xfrm>
              <a:off x="9853539" y="1723395"/>
              <a:ext cx="719244" cy="2204406"/>
            </a:xfrm>
            <a:custGeom>
              <a:avLst/>
              <a:gdLst>
                <a:gd name="connsiteX0" fmla="*/ 0 w 719244"/>
                <a:gd name="connsiteY0" fmla="*/ 1813665 h 2204406"/>
                <a:gd name="connsiteX1" fmla="*/ 10374 w 719244"/>
                <a:gd name="connsiteY1" fmla="*/ 2204407 h 2204406"/>
                <a:gd name="connsiteX2" fmla="*/ 229951 w 719244"/>
                <a:gd name="connsiteY2" fmla="*/ 1886280 h 2204406"/>
                <a:gd name="connsiteX3" fmla="*/ 719245 w 719244"/>
                <a:gd name="connsiteY3" fmla="*/ 0 h 2204406"/>
                <a:gd name="connsiteX4" fmla="*/ 0 w 719244"/>
                <a:gd name="connsiteY4" fmla="*/ 181366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44" h="2204406">
                  <a:moveTo>
                    <a:pt x="0" y="1813665"/>
                  </a:moveTo>
                  <a:lnTo>
                    <a:pt x="10374" y="2204407"/>
                  </a:lnTo>
                  <a:lnTo>
                    <a:pt x="229951" y="1886280"/>
                  </a:lnTo>
                  <a:lnTo>
                    <a:pt x="719245" y="0"/>
                  </a:lnTo>
                  <a:lnTo>
                    <a:pt x="0" y="1813665"/>
                  </a:lnTo>
                  <a:close/>
                </a:path>
              </a:pathLst>
            </a:custGeom>
            <a:solidFill>
              <a:srgbClr val="7FA9C3"/>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E878379-B57C-EBFC-3092-A2019FA75F0A}"/>
                </a:ext>
              </a:extLst>
            </p:cNvPr>
            <p:cNvSpPr/>
            <p:nvPr/>
          </p:nvSpPr>
          <p:spPr>
            <a:xfrm>
              <a:off x="9138446" y="1732589"/>
              <a:ext cx="722702" cy="2204406"/>
            </a:xfrm>
            <a:custGeom>
              <a:avLst/>
              <a:gdLst>
                <a:gd name="connsiteX0" fmla="*/ 484107 w 722702"/>
                <a:gd name="connsiteY0" fmla="*/ 1894925 h 2204406"/>
                <a:gd name="connsiteX1" fmla="*/ 722702 w 722702"/>
                <a:gd name="connsiteY1" fmla="*/ 2204407 h 2204406"/>
                <a:gd name="connsiteX2" fmla="*/ 714058 w 722702"/>
                <a:gd name="connsiteY2" fmla="*/ 1811936 h 2204406"/>
                <a:gd name="connsiteX3" fmla="*/ 0 w 722702"/>
                <a:gd name="connsiteY3" fmla="*/ 0 h 2204406"/>
                <a:gd name="connsiteX4" fmla="*/ 484107 w 722702"/>
                <a:gd name="connsiteY4" fmla="*/ 1894925 h 220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2" h="2204406">
                  <a:moveTo>
                    <a:pt x="484107" y="1894925"/>
                  </a:moveTo>
                  <a:lnTo>
                    <a:pt x="722702" y="2204407"/>
                  </a:lnTo>
                  <a:lnTo>
                    <a:pt x="714058" y="1811936"/>
                  </a:lnTo>
                  <a:lnTo>
                    <a:pt x="0" y="0"/>
                  </a:lnTo>
                  <a:lnTo>
                    <a:pt x="484107" y="1894925"/>
                  </a:lnTo>
                  <a:close/>
                </a:path>
              </a:pathLst>
            </a:custGeom>
            <a:solidFill>
              <a:srgbClr val="00B497"/>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AAE4891-B94E-7A1D-B9D7-23C8E6C8322D}"/>
                </a:ext>
              </a:extLst>
            </p:cNvPr>
            <p:cNvSpPr/>
            <p:nvPr/>
          </p:nvSpPr>
          <p:spPr>
            <a:xfrm>
              <a:off x="7981226" y="2574036"/>
              <a:ext cx="1875914" cy="1355493"/>
            </a:xfrm>
            <a:custGeom>
              <a:avLst/>
              <a:gdLst>
                <a:gd name="connsiteX0" fmla="*/ 1875914 w 1875914"/>
                <a:gd name="connsiteY0" fmla="*/ 1355494 h 1355493"/>
                <a:gd name="connsiteX1" fmla="*/ 1492086 w 1875914"/>
                <a:gd name="connsiteY1" fmla="*/ 1237926 h 1355493"/>
                <a:gd name="connsiteX2" fmla="*/ 0 w 1875914"/>
                <a:gd name="connsiteY2" fmla="*/ 0 h 1355493"/>
                <a:gd name="connsiteX3" fmla="*/ 1639047 w 1875914"/>
                <a:gd name="connsiteY3" fmla="*/ 1049470 h 1355493"/>
                <a:gd name="connsiteX4" fmla="*/ 1875914 w 1875914"/>
                <a:gd name="connsiteY4" fmla="*/ 1355494 h 1355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14" h="1355493">
                  <a:moveTo>
                    <a:pt x="1875914" y="1355494"/>
                  </a:moveTo>
                  <a:lnTo>
                    <a:pt x="1492086" y="1237926"/>
                  </a:lnTo>
                  <a:lnTo>
                    <a:pt x="0" y="0"/>
                  </a:lnTo>
                  <a:lnTo>
                    <a:pt x="1639047" y="1049470"/>
                  </a:lnTo>
                  <a:lnTo>
                    <a:pt x="1875914" y="1355494"/>
                  </a:lnTo>
                  <a:close/>
                </a:path>
              </a:pathLst>
            </a:custGeom>
            <a:solidFill>
              <a:srgbClr val="7FDACB"/>
            </a:solidFill>
            <a:ln w="0"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1712194"/>
            <a:ext cx="9950103" cy="4228636"/>
          </a:xfrm>
          <a:prstGeom prst="rect">
            <a:avLst/>
          </a:prstGeom>
          <a:noFill/>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22" name="Freeform: Shape 21">
            <a:extLst>
              <a:ext uri="{FF2B5EF4-FFF2-40B4-BE49-F238E27FC236}">
                <a16:creationId xmlns:a16="http://schemas.microsoft.com/office/drawing/2014/main" id="{61345E89-E372-7E1E-2195-8257CE03565B}"/>
              </a:ext>
            </a:extLst>
          </p:cNvPr>
          <p:cNvSpPr/>
          <p:nvPr/>
        </p:nvSpPr>
        <p:spPr>
          <a:xfrm>
            <a:off x="7543801" y="1723395"/>
            <a:ext cx="4630136" cy="4408812"/>
          </a:xfrm>
          <a:custGeom>
            <a:avLst/>
            <a:gdLst>
              <a:gd name="connsiteX0" fmla="*/ 0 w 4630136"/>
              <a:gd name="connsiteY0" fmla="*/ 0 h 4408812"/>
              <a:gd name="connsiteX1" fmla="*/ 4630136 w 4630136"/>
              <a:gd name="connsiteY1" fmla="*/ 0 h 4408812"/>
              <a:gd name="connsiteX2" fmla="*/ 4630136 w 4630136"/>
              <a:gd name="connsiteY2" fmla="*/ 4408813 h 4408812"/>
              <a:gd name="connsiteX3" fmla="*/ 0 w 4630136"/>
              <a:gd name="connsiteY3" fmla="*/ 4408813 h 4408812"/>
            </a:gdLst>
            <a:ahLst/>
            <a:cxnLst>
              <a:cxn ang="0">
                <a:pos x="connsiteX0" y="connsiteY0"/>
              </a:cxn>
              <a:cxn ang="0">
                <a:pos x="connsiteX1" y="connsiteY1"/>
              </a:cxn>
              <a:cxn ang="0">
                <a:pos x="connsiteX2" y="connsiteY2"/>
              </a:cxn>
              <a:cxn ang="0">
                <a:pos x="connsiteX3" y="connsiteY3"/>
              </a:cxn>
            </a:cxnLst>
            <a:rect l="l" t="t" r="r" b="b"/>
            <a:pathLst>
              <a:path w="4630136" h="4408812">
                <a:moveTo>
                  <a:pt x="0" y="0"/>
                </a:moveTo>
                <a:lnTo>
                  <a:pt x="4630136" y="0"/>
                </a:lnTo>
                <a:lnTo>
                  <a:pt x="4630136" y="4408813"/>
                </a:lnTo>
                <a:lnTo>
                  <a:pt x="0" y="4408813"/>
                </a:lnTo>
                <a:close/>
              </a:path>
            </a:pathLst>
          </a:custGeom>
          <a:noFill/>
          <a:ln w="0" cap="flat">
            <a:noFill/>
            <a:prstDash val="solid"/>
            <a:miter/>
          </a:ln>
        </p:spPr>
        <p:txBody>
          <a:bodyPr rtlCol="0" anchor="ctr"/>
          <a:lstStyle/>
          <a:p>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837377"/>
          </a:xfrm>
          <a:prstGeom prst="rect">
            <a:avLst/>
          </a:prstGeom>
        </p:spPr>
        <p:txBody>
          <a:bodyPr vert="horz" lIns="91440" tIns="45720" rIns="91440" bIns="45720" rtlCol="0" anchor="b">
            <a:normAutofit/>
          </a:bodyPr>
          <a:lstStyle/>
          <a:p>
            <a:r>
              <a:rPr lang="en-US"/>
              <a:t>Click to edit Master title style</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1077362"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11/20/2025</a:t>
            </a:fld>
            <a:endParaRPr lang="en-US"/>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a:p>
        </p:txBody>
      </p:sp>
      <p:sp>
        <p:nvSpPr>
          <p:cNvPr id="10" name="TextBox 9">
            <a:extLst>
              <a:ext uri="{FF2B5EF4-FFF2-40B4-BE49-F238E27FC236}">
                <a16:creationId xmlns:a16="http://schemas.microsoft.com/office/drawing/2014/main" id="{02452CFA-3A1A-9BD8-9214-7C53D19B96DB}"/>
              </a:ext>
            </a:extLst>
          </p:cNvPr>
          <p:cNvSpPr txBox="1"/>
          <p:nvPr/>
        </p:nvSpPr>
        <p:spPr>
          <a:xfrm>
            <a:off x="4455676" y="6241713"/>
            <a:ext cx="6538586" cy="261610"/>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lang="en-US" sz="1100" i="0" dirty="0">
                <a:latin typeface="Open Sans" panose="020B0606030504020204" pitchFamily="34" charset="0"/>
                <a:ea typeface="Open Sans" panose="020B0606030504020204" pitchFamily="34" charset="0"/>
                <a:cs typeface="Open Sans" panose="020B0606030504020204" pitchFamily="34" charset="0"/>
              </a:rPr>
              <a:t>Kansas State Department of Education | www.ksde.gov</a:t>
            </a:r>
          </a:p>
        </p:txBody>
      </p:sp>
      <p:sp>
        <p:nvSpPr>
          <p:cNvPr id="5" name="Rectangle 4">
            <a:extLst>
              <a:ext uri="{FF2B5EF4-FFF2-40B4-BE49-F238E27FC236}">
                <a16:creationId xmlns:a16="http://schemas.microsoft.com/office/drawing/2014/main" id="{4358C4D5-55A5-D301-E49D-D3EF9FDA6787}"/>
              </a:ext>
            </a:extLst>
          </p:cNvPr>
          <p:cNvSpPr/>
          <p:nvPr/>
        </p:nvSpPr>
        <p:spPr>
          <a:xfrm>
            <a:off x="176105" y="406612"/>
            <a:ext cx="399729" cy="6044777"/>
          </a:xfrm>
          <a:prstGeom prst="rect">
            <a:avLst/>
          </a:prstGeom>
          <a:solidFill>
            <a:srgbClr val="00816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91440" tIns="274320" rIns="91440" rtlCol="0" anchor="ctr"/>
          <a:lstStyle/>
          <a:p>
            <a:pPr algn="l"/>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8025931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xStyles>
    <p:titleStyle>
      <a:lvl1pPr algn="l" defTabSz="914400" rtl="0" eaLnBrk="1" latinLnBrk="0" hangingPunct="1">
        <a:lnSpc>
          <a:spcPct val="10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60070" indent="-285750" algn="l" defTabSz="914400" rtl="0" eaLnBrk="1" latinLnBrk="0" hangingPunct="1">
        <a:lnSpc>
          <a:spcPct val="120000"/>
        </a:lnSpc>
        <a:spcBef>
          <a:spcPts val="500"/>
        </a:spcBef>
        <a:buFont typeface="Arial" panose="020B0604020202020204" pitchFamily="34" charset="0"/>
        <a:buChar char="•"/>
        <a:defRPr sz="1600" b="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10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agesandstages.com/k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apps.ksde.gov/authentication/login.asp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agesandstages.com/k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parentsasteachers.org/research-and-results/"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5.jpeg"/><Relationship Id="rId5" Type="http://schemas.openxmlformats.org/officeDocument/2006/relationships/hyperlink" Target="mailto:Lisa.Williams@ksde.gov" TargetMode="External"/><Relationship Id="rId4" Type="http://schemas.openxmlformats.org/officeDocument/2006/relationships/hyperlink" Target="https://www.ksde.gov/Portals/0/Early%20Childhood/PAT/2025-2026PATKSDIRECTORY.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agesandstages.com/wp-content/uploads/2025/11/Kindergarten-Readiness-Snapshot-Fact-Sheet.pdf"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s://agesandstages.com/k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agesandstages.com/ks/how-to-videos/#silk-accordion-0-8"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agesandstages.com/wp-content/uploads/2025/11/Kindergarten-Readiness-Snapshot-Fact-Sheet.pdf"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hyperlink" Target="mailto:Amanda.Petersen@ksde.gov" TargetMode="External"/><Relationship Id="rId4" Type="http://schemas.openxmlformats.org/officeDocument/2006/relationships/hyperlink" Target="https://agesandstages.com/wp-content/uploads/2025/02/ASQ-Online-Tip-Sheet-Setting-up-Family-Acces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hyperlink" Target="https://agesandstages.com/ks/frequently-asked-questions/"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linkprotect.cudasvc.com/url?a=https%3a%2f%2fevents.greenbush.org%2f&amp;c=E,1,vzv95-jZp8ba5m3DvZkAnx79biEv-xorFvuHk7VaXl28y7OlOVg033_DpcSoZwu_jV3HYQOcDwafTjgLDYgAob11a90qoVhze8up2jZHGq5-xBe1gmyKFA,,&amp;typo=1" TargetMode="External"/><Relationship Id="rId3" Type="http://schemas.openxmlformats.org/officeDocument/2006/relationships/hyperlink" Target="https://events.greenbush.org/session/kinders-can-2024---lawrence-20250313191825" TargetMode="External"/><Relationship Id="rId7" Type="http://schemas.openxmlformats.org/officeDocument/2006/relationships/hyperlink" Target="http://www.yourcape.org/" TargetMode="External"/><Relationship Id="rId2" Type="http://schemas.openxmlformats.org/officeDocument/2006/relationships/hyperlink" Target="https://events.greenbush.org/session/kinders-can-2025---girard-20250313191356?utm_content=348177523&amp;utm_medium=social&amp;utm_source=facebook&amp;hss_channel=fbp-127033130686298" TargetMode="External"/><Relationship Id="rId1" Type="http://schemas.openxmlformats.org/officeDocument/2006/relationships/slideLayout" Target="../slideLayouts/slideLayout3.xml"/><Relationship Id="rId6" Type="http://schemas.openxmlformats.org/officeDocument/2006/relationships/hyperlink" Target="https://web.cvent.com/event/c578d576-8296-449d-9261-9144af836232/summary" TargetMode="External"/><Relationship Id="rId5" Type="http://schemas.openxmlformats.org/officeDocument/2006/relationships/hyperlink" Target="https://www.swprsc.org/page/events-monthly-calendar-view" TargetMode="External"/><Relationship Id="rId4" Type="http://schemas.openxmlformats.org/officeDocument/2006/relationships/hyperlink" Target="https://www.essdack.org/kinderscan" TargetMode="External"/><Relationship Id="rId9" Type="http://schemas.openxmlformats.org/officeDocument/2006/relationships/hyperlink" Target="mailto:Andrea.Scott@greenbush.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ksde.gov/Portals/0/Early%20Childhood/Kansas-Prekindergarten_Guide.pdf"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www.ksde.gov/Portals/0/Early%20Childhood/Kindergarten/Kansas-Kindergarten-Guide.pdf" TargetMode="Externa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kels.ksde.gov/"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kels.ksde.gov/docs/default-source/main-documents/kansas_early_learning_standards-web.pdf?sfvrsn=ac4be69b_1"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kels.ksde.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amanda.petersen@ksde.gov" TargetMode="External"/><Relationship Id="rId2" Type="http://schemas.openxmlformats.org/officeDocument/2006/relationships/notesSlide" Target="../notesSlides/notesSlide36.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agesandstages.com/k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asqonline.com/login" TargetMode="External"/><Relationship Id="rId4" Type="http://schemas.openxmlformats.org/officeDocument/2006/relationships/hyperlink" Target="https://apps.ksde.gov/authentication/login.aspx"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journals.sagepub.com/doi/10.1177/0044118X06289999" TargetMode="External"/><Relationship Id="rId3" Type="http://schemas.openxmlformats.org/officeDocument/2006/relationships/hyperlink" Target="https://www.sciencedirect.com/science/article/abs/pii/S0885200600000491?via%3Dihub" TargetMode="External"/><Relationship Id="rId7" Type="http://schemas.openxmlformats.org/officeDocument/2006/relationships/hyperlink" Target="https://www.sciencedirect.com/science/article/abs/pii/S088520061000092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pmc.ncbi.nlm.nih.gov/articles/PMC2757260/" TargetMode="External"/><Relationship Id="rId5" Type="http://schemas.openxmlformats.org/officeDocument/2006/relationships/hyperlink" Target="https://doi.org/10.1016/j.ecresq.2007.06.001" TargetMode="External"/><Relationship Id="rId10" Type="http://schemas.openxmlformats.org/officeDocument/2006/relationships/hyperlink" Target="https://www.children.alabama.gov/wp-content/uploads/2024/03/Alabama-Transition-to-Kindergarten-Toolkit-2021.pdf" TargetMode="External"/><Relationship Id="rId4" Type="http://schemas.openxmlformats.org/officeDocument/2006/relationships/hyperlink" Target="https://journals.sagepub.com/doi/10.1177/2332858416655766" TargetMode="External"/><Relationship Id="rId9" Type="http://schemas.openxmlformats.org/officeDocument/2006/relationships/hyperlink" Target="https://www.sciencedirect.com/science/article/abs/pii/S0885200607000403?via%3Dihub"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mc.ncbi.nlm.nih.gov/articles/PMC275726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pmc.ncbi.nlm.nih.gov/articles/PMC275726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pmc.ncbi.nlm.nih.gov/articles/PMC275726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C4D5D-825E-07BC-F97C-65D3DF8EB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0CB19-C294-D371-D428-661E199449F8}"/>
              </a:ext>
            </a:extLst>
          </p:cNvPr>
          <p:cNvSpPr>
            <a:spLocks noGrp="1"/>
          </p:cNvSpPr>
          <p:nvPr>
            <p:ph type="ctrTitle"/>
          </p:nvPr>
        </p:nvSpPr>
        <p:spPr/>
        <p:txBody>
          <a:bodyPr/>
          <a:lstStyle/>
          <a:p>
            <a:r>
              <a:rPr lang="en-US" sz="4000" dirty="0"/>
              <a:t>Planning for a successful Kindergarten Readiness Snapshot that </a:t>
            </a:r>
            <a:br>
              <a:rPr lang="en-US" sz="4000" dirty="0"/>
            </a:br>
            <a:r>
              <a:rPr lang="en-US" sz="4000" dirty="0"/>
              <a:t>engages families</a:t>
            </a:r>
          </a:p>
        </p:txBody>
      </p:sp>
      <p:sp>
        <p:nvSpPr>
          <p:cNvPr id="3" name="Subtitle 2">
            <a:extLst>
              <a:ext uri="{FF2B5EF4-FFF2-40B4-BE49-F238E27FC236}">
                <a16:creationId xmlns:a16="http://schemas.microsoft.com/office/drawing/2014/main" id="{5943CE22-874E-017C-161C-948852BEF834}"/>
              </a:ext>
            </a:extLst>
          </p:cNvPr>
          <p:cNvSpPr>
            <a:spLocks noGrp="1"/>
          </p:cNvSpPr>
          <p:nvPr>
            <p:ph type="subTitle" idx="1"/>
          </p:nvPr>
        </p:nvSpPr>
        <p:spPr/>
        <p:txBody>
          <a:bodyPr/>
          <a:lstStyle/>
          <a:p>
            <a:r>
              <a:rPr lang="en-US" sz="2400" dirty="0"/>
              <a:t>Getting ready – visit agesandstages.com/</a:t>
            </a:r>
            <a:r>
              <a:rPr lang="en-US" sz="2400" dirty="0" err="1"/>
              <a:t>ks</a:t>
            </a:r>
            <a:r>
              <a:rPr lang="en-US" sz="2400" dirty="0"/>
              <a:t> and download the “Review and Next Steps Planning Tool” under “Initiative Resources” at the bottom of the page.</a:t>
            </a:r>
          </a:p>
        </p:txBody>
      </p:sp>
    </p:spTree>
    <p:extLst>
      <p:ext uri="{BB962C8B-B14F-4D97-AF65-F5344CB8AC3E}">
        <p14:creationId xmlns:p14="http://schemas.microsoft.com/office/powerpoint/2010/main" val="171246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81F69-8E74-07B7-DA31-B9EFBBFDC1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C1AC50-780C-00E7-03A8-E9A805BA8000}"/>
              </a:ext>
            </a:extLst>
          </p:cNvPr>
          <p:cNvSpPr>
            <a:spLocks noGrp="1"/>
          </p:cNvSpPr>
          <p:nvPr>
            <p:ph type="title"/>
          </p:nvPr>
        </p:nvSpPr>
        <p:spPr>
          <a:xfrm>
            <a:off x="1036948" y="884237"/>
            <a:ext cx="7293625" cy="3876023"/>
          </a:xfrm>
        </p:spPr>
        <p:txBody>
          <a:bodyPr>
            <a:noAutofit/>
          </a:bodyPr>
          <a:lstStyle/>
          <a:p>
            <a:r>
              <a:rPr lang="en-US" sz="4400" dirty="0"/>
              <a:t>Pair and share: </a:t>
            </a:r>
            <a:br>
              <a:rPr lang="en-US" sz="4400" dirty="0"/>
            </a:br>
            <a:r>
              <a:rPr lang="en-US" sz="4400" dirty="0"/>
              <a:t>What strategy do you think is </a:t>
            </a:r>
            <a:r>
              <a:rPr lang="en-US" sz="4400" u="sng" dirty="0"/>
              <a:t>most impactful</a:t>
            </a:r>
            <a:r>
              <a:rPr lang="en-US" sz="4400" dirty="0"/>
              <a:t> when it comes to preparing students, families, staff, and partners for kindergarten in your schools?  </a:t>
            </a:r>
          </a:p>
        </p:txBody>
      </p:sp>
    </p:spTree>
    <p:extLst>
      <p:ext uri="{BB962C8B-B14F-4D97-AF65-F5344CB8AC3E}">
        <p14:creationId xmlns:p14="http://schemas.microsoft.com/office/powerpoint/2010/main" val="313360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C3594-8B5E-43A8-E98E-82105942BF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8C50EEA-B649-A3E4-00B9-0E4B543A5908}"/>
              </a:ext>
            </a:extLst>
          </p:cNvPr>
          <p:cNvSpPr>
            <a:spLocks noGrp="1"/>
          </p:cNvSpPr>
          <p:nvPr>
            <p:ph type="title"/>
          </p:nvPr>
        </p:nvSpPr>
        <p:spPr/>
        <p:txBody>
          <a:bodyPr/>
          <a:lstStyle/>
          <a:p>
            <a:r>
              <a:rPr lang="en-US" dirty="0"/>
              <a:t>Let’s learn how to:</a:t>
            </a:r>
          </a:p>
        </p:txBody>
      </p:sp>
      <p:sp>
        <p:nvSpPr>
          <p:cNvPr id="6" name="Content Placeholder 5">
            <a:extLst>
              <a:ext uri="{FF2B5EF4-FFF2-40B4-BE49-F238E27FC236}">
                <a16:creationId xmlns:a16="http://schemas.microsoft.com/office/drawing/2014/main" id="{3BF118D9-E722-640C-42BA-FD01AFD31A7A}"/>
              </a:ext>
            </a:extLst>
          </p:cNvPr>
          <p:cNvSpPr>
            <a:spLocks noGrp="1"/>
          </p:cNvSpPr>
          <p:nvPr>
            <p:ph idx="1"/>
          </p:nvPr>
        </p:nvSpPr>
        <p:spPr/>
        <p:txBody>
          <a:bodyPr/>
          <a:lstStyle/>
          <a:p>
            <a:r>
              <a:rPr lang="en-US" sz="2600" dirty="0"/>
              <a:t>Access and reflect on 2025-2026 data</a:t>
            </a:r>
          </a:p>
          <a:p>
            <a:r>
              <a:rPr lang="en-US" sz="2600" dirty="0"/>
              <a:t>Support staff in partnering with families</a:t>
            </a:r>
          </a:p>
          <a:p>
            <a:r>
              <a:rPr lang="en-US" sz="2600" dirty="0"/>
              <a:t>Plan for a successful Kindergarten Readiness Snapshot</a:t>
            </a:r>
          </a:p>
        </p:txBody>
      </p:sp>
    </p:spTree>
    <p:extLst>
      <p:ext uri="{BB962C8B-B14F-4D97-AF65-F5344CB8AC3E}">
        <p14:creationId xmlns:p14="http://schemas.microsoft.com/office/powerpoint/2010/main" val="122400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85CF0-6437-117E-ACFC-A44F89AF295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28DF1B2-E29E-F64E-2466-D19CFCADE602}"/>
              </a:ext>
            </a:extLst>
          </p:cNvPr>
          <p:cNvSpPr>
            <a:spLocks noGrp="1"/>
          </p:cNvSpPr>
          <p:nvPr>
            <p:ph type="title"/>
          </p:nvPr>
        </p:nvSpPr>
        <p:spPr>
          <a:xfrm>
            <a:off x="895545" y="884238"/>
            <a:ext cx="6813355" cy="3876023"/>
          </a:xfrm>
        </p:spPr>
        <p:txBody>
          <a:bodyPr>
            <a:normAutofit fontScale="90000"/>
          </a:bodyPr>
          <a:lstStyle/>
          <a:p>
            <a:r>
              <a:rPr lang="en-US" dirty="0"/>
              <a:t>Access and Reflect on 2025-2026 Kindergarten Readiness </a:t>
            </a:r>
            <a:br>
              <a:rPr lang="en-US" dirty="0"/>
            </a:br>
            <a:r>
              <a:rPr lang="en-US" dirty="0"/>
              <a:t>Snapshot Data</a:t>
            </a:r>
          </a:p>
        </p:txBody>
      </p:sp>
    </p:spTree>
    <p:extLst>
      <p:ext uri="{BB962C8B-B14F-4D97-AF65-F5344CB8AC3E}">
        <p14:creationId xmlns:p14="http://schemas.microsoft.com/office/powerpoint/2010/main" val="369024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FB91-3F94-A66C-3E9E-E985DBF5AC9B}"/>
              </a:ext>
            </a:extLst>
          </p:cNvPr>
          <p:cNvSpPr>
            <a:spLocks noGrp="1"/>
          </p:cNvSpPr>
          <p:nvPr>
            <p:ph type="title"/>
          </p:nvPr>
        </p:nvSpPr>
        <p:spPr/>
        <p:txBody>
          <a:bodyPr>
            <a:normAutofit fontScale="90000"/>
          </a:bodyPr>
          <a:lstStyle/>
          <a:p>
            <a:r>
              <a:rPr lang="en-US" dirty="0"/>
              <a:t>Accessing 2025-2026 Kindergarten Readiness Snapshot Data</a:t>
            </a:r>
          </a:p>
        </p:txBody>
      </p:sp>
      <p:sp>
        <p:nvSpPr>
          <p:cNvPr id="3" name="Content Placeholder 2">
            <a:extLst>
              <a:ext uri="{FF2B5EF4-FFF2-40B4-BE49-F238E27FC236}">
                <a16:creationId xmlns:a16="http://schemas.microsoft.com/office/drawing/2014/main" id="{25094FE0-5144-2B40-0011-201A77EB37C2}"/>
              </a:ext>
            </a:extLst>
          </p:cNvPr>
          <p:cNvSpPr>
            <a:spLocks noGrp="1"/>
          </p:cNvSpPr>
          <p:nvPr>
            <p:ph idx="1"/>
          </p:nvPr>
        </p:nvSpPr>
        <p:spPr/>
        <p:txBody>
          <a:bodyPr/>
          <a:lstStyle/>
          <a:p>
            <a:r>
              <a:rPr lang="en-US" sz="2600" dirty="0"/>
              <a:t>Why is it important to review data? </a:t>
            </a:r>
          </a:p>
          <a:p>
            <a:pPr lvl="1"/>
            <a:r>
              <a:rPr lang="en-US" sz="2200" dirty="0">
                <a:latin typeface="Open Sans" panose="020B0606030504020204" pitchFamily="34" charset="0"/>
                <a:ea typeface="Open Sans" panose="020B0606030504020204" pitchFamily="34" charset="0"/>
                <a:cs typeface="Open Sans" panose="020B0606030504020204" pitchFamily="34" charset="0"/>
              </a:rPr>
              <a:t>Better information can inform better instruction – </a:t>
            </a:r>
            <a:r>
              <a:rPr lang="en-US" sz="2200" dirty="0">
                <a:latin typeface="+mj-lt"/>
                <a:ea typeface="Open Sans" panose="020B0606030504020204" pitchFamily="34" charset="0"/>
                <a:cs typeface="Open Sans" panose="020B0606030504020204" pitchFamily="34" charset="0"/>
              </a:rPr>
              <a:t>if</a:t>
            </a:r>
            <a:r>
              <a:rPr lang="en-US" sz="2200" dirty="0">
                <a:latin typeface="Open Sans" panose="020B0606030504020204" pitchFamily="34" charset="0"/>
                <a:ea typeface="Open Sans" panose="020B0606030504020204" pitchFamily="34" charset="0"/>
                <a:cs typeface="Open Sans" panose="020B0606030504020204" pitchFamily="34" charset="0"/>
              </a:rPr>
              <a:t> we use it. </a:t>
            </a:r>
          </a:p>
          <a:p>
            <a:endParaRPr lang="en-US" sz="2600" dirty="0">
              <a:latin typeface="+mj-lt"/>
            </a:endParaRPr>
          </a:p>
          <a:p>
            <a:r>
              <a:rPr lang="en-US" sz="2600" dirty="0">
                <a:latin typeface="+mj-lt"/>
              </a:rPr>
              <a:t>Open and save </a:t>
            </a:r>
            <a:r>
              <a:rPr lang="en-US" sz="2600" dirty="0"/>
              <a:t>the “Review and Next Steps Planning Tool” posted at </a:t>
            </a:r>
            <a:r>
              <a:rPr lang="en-US" sz="2600" dirty="0">
                <a:hlinkClick r:id="rId3"/>
              </a:rPr>
              <a:t>agesandstages.com/</a:t>
            </a:r>
            <a:r>
              <a:rPr lang="en-US" sz="2600" dirty="0" err="1">
                <a:hlinkClick r:id="rId3"/>
              </a:rPr>
              <a:t>ks</a:t>
            </a:r>
            <a:r>
              <a:rPr lang="en-US" sz="2600" dirty="0"/>
              <a:t> under “Initiative Resources”</a:t>
            </a:r>
          </a:p>
          <a:p>
            <a:r>
              <a:rPr lang="en-US" sz="2600" dirty="0">
                <a:latin typeface="+mj-lt"/>
              </a:rPr>
              <a:t>Log in</a:t>
            </a:r>
            <a:r>
              <a:rPr lang="en-US" sz="2600" dirty="0"/>
              <a:t> to </a:t>
            </a:r>
            <a:r>
              <a:rPr lang="en-US" sz="2600" dirty="0">
                <a:hlinkClick r:id="rId4"/>
              </a:rPr>
              <a:t>KSDE Web Applications</a:t>
            </a:r>
            <a:r>
              <a:rPr lang="en-US" sz="2600" dirty="0"/>
              <a:t> and navigate to the “Kindergarten Readiness Snapshot” application. </a:t>
            </a:r>
          </a:p>
          <a:p>
            <a:pPr marL="0" indent="0">
              <a:buNone/>
            </a:pPr>
            <a:endParaRPr lang="en-US" sz="2600" dirty="0"/>
          </a:p>
        </p:txBody>
      </p:sp>
    </p:spTree>
    <p:extLst>
      <p:ext uri="{BB962C8B-B14F-4D97-AF65-F5344CB8AC3E}">
        <p14:creationId xmlns:p14="http://schemas.microsoft.com/office/powerpoint/2010/main" val="339366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3C558-E6A0-C651-5B9D-62F601789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55A01-B96C-AAB0-F516-7925DCB802F6}"/>
              </a:ext>
            </a:extLst>
          </p:cNvPr>
          <p:cNvSpPr>
            <a:spLocks noGrp="1"/>
          </p:cNvSpPr>
          <p:nvPr>
            <p:ph type="title"/>
          </p:nvPr>
        </p:nvSpPr>
        <p:spPr/>
        <p:txBody>
          <a:bodyPr>
            <a:normAutofit/>
          </a:bodyPr>
          <a:lstStyle/>
          <a:p>
            <a:r>
              <a:rPr lang="en-US" dirty="0"/>
              <a:t>Matching Unmatched ASQ Students</a:t>
            </a:r>
          </a:p>
        </p:txBody>
      </p:sp>
      <p:sp>
        <p:nvSpPr>
          <p:cNvPr id="3" name="Content Placeholder 2">
            <a:extLst>
              <a:ext uri="{FF2B5EF4-FFF2-40B4-BE49-F238E27FC236}">
                <a16:creationId xmlns:a16="http://schemas.microsoft.com/office/drawing/2014/main" id="{CE1CD371-8550-1599-1911-9D4332393596}"/>
              </a:ext>
            </a:extLst>
          </p:cNvPr>
          <p:cNvSpPr>
            <a:spLocks noGrp="1"/>
          </p:cNvSpPr>
          <p:nvPr>
            <p:ph idx="1"/>
          </p:nvPr>
        </p:nvSpPr>
        <p:spPr/>
        <p:txBody>
          <a:bodyPr/>
          <a:lstStyle/>
          <a:p>
            <a:r>
              <a:rPr lang="en-US" sz="2600" dirty="0"/>
              <a:t>See the “Home” tab of the authenticated application for more information about how data is matched, and how to improve the quality of ASQ Online data. </a:t>
            </a:r>
          </a:p>
          <a:p>
            <a:r>
              <a:rPr lang="en-US" sz="2600" dirty="0"/>
              <a:t>School districts can use the authenticated application to match any unmatched students. </a:t>
            </a:r>
          </a:p>
          <a:p>
            <a:pPr lvl="1"/>
            <a:r>
              <a:rPr lang="en-US" sz="2200" dirty="0">
                <a:latin typeface="Open Sans" panose="020B0606030504020204" pitchFamily="34" charset="0"/>
                <a:ea typeface="Open Sans" panose="020B0606030504020204" pitchFamily="34" charset="0"/>
                <a:cs typeface="Open Sans" panose="020B0606030504020204" pitchFamily="34" charset="0"/>
              </a:rPr>
              <a:t>Click the “ASQ – Students” tab on the left and select “Unmatched ASQ Students” to see those ASQ records that were not initially matched to a student enrollment record. </a:t>
            </a:r>
          </a:p>
          <a:p>
            <a:pPr lvl="1"/>
            <a:r>
              <a:rPr lang="en-US" sz="2200" dirty="0">
                <a:latin typeface="Open Sans" panose="020B0606030504020204" pitchFamily="34" charset="0"/>
                <a:ea typeface="Open Sans" panose="020B0606030504020204" pitchFamily="34" charset="0"/>
                <a:cs typeface="Open Sans" panose="020B0606030504020204" pitchFamily="34" charset="0"/>
              </a:rPr>
              <a:t>Enter the State Student Identifier (SSID/KIDS ID) in the “Actual SSID” field and click the “Match” button to match those student records.  This manual matching process runs nightly.</a:t>
            </a:r>
          </a:p>
        </p:txBody>
      </p:sp>
    </p:spTree>
    <p:extLst>
      <p:ext uri="{BB962C8B-B14F-4D97-AF65-F5344CB8AC3E}">
        <p14:creationId xmlns:p14="http://schemas.microsoft.com/office/powerpoint/2010/main" val="103430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4A2BA-060A-09AF-5ED6-71EDA82FF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FED14-D327-94AC-36CE-8EF84BDFE9FA}"/>
              </a:ext>
            </a:extLst>
          </p:cNvPr>
          <p:cNvSpPr>
            <a:spLocks noGrp="1"/>
          </p:cNvSpPr>
          <p:nvPr>
            <p:ph type="title"/>
          </p:nvPr>
        </p:nvSpPr>
        <p:spPr/>
        <p:txBody>
          <a:bodyPr>
            <a:normAutofit fontScale="90000"/>
          </a:bodyPr>
          <a:lstStyle/>
          <a:p>
            <a:r>
              <a:rPr lang="en-US" dirty="0"/>
              <a:t>“Review and Next Steps” Planning Tool – Reviewing Participation</a:t>
            </a:r>
          </a:p>
        </p:txBody>
      </p:sp>
      <p:graphicFrame>
        <p:nvGraphicFramePr>
          <p:cNvPr id="6" name="Content Placeholder 5">
            <a:extLst>
              <a:ext uri="{FF2B5EF4-FFF2-40B4-BE49-F238E27FC236}">
                <a16:creationId xmlns:a16="http://schemas.microsoft.com/office/drawing/2014/main" id="{824DE20D-DBC3-67D3-6E14-D8F354EFC3FA}"/>
              </a:ext>
            </a:extLst>
          </p:cNvPr>
          <p:cNvGraphicFramePr>
            <a:graphicFrameLocks noGrp="1"/>
          </p:cNvGraphicFramePr>
          <p:nvPr>
            <p:ph idx="1"/>
            <p:extLst>
              <p:ext uri="{D42A27DB-BD31-4B8C-83A1-F6EECF244321}">
                <p14:modId xmlns:p14="http://schemas.microsoft.com/office/powerpoint/2010/main" val="4223145172"/>
              </p:ext>
            </p:extLst>
          </p:nvPr>
        </p:nvGraphicFramePr>
        <p:xfrm>
          <a:off x="1077913" y="1712912"/>
          <a:ext cx="9949552" cy="4424652"/>
        </p:xfrm>
        <a:graphic>
          <a:graphicData uri="http://schemas.openxmlformats.org/drawingml/2006/table">
            <a:tbl>
              <a:tblPr firstRow="1" bandRow="1">
                <a:tableStyleId>{5C22544A-7EE6-4342-B048-85BDC9FD1C3A}</a:tableStyleId>
              </a:tblPr>
              <a:tblGrid>
                <a:gridCol w="7723723">
                  <a:extLst>
                    <a:ext uri="{9D8B030D-6E8A-4147-A177-3AD203B41FA5}">
                      <a16:colId xmlns:a16="http://schemas.microsoft.com/office/drawing/2014/main" val="2526047049"/>
                    </a:ext>
                  </a:extLst>
                </a:gridCol>
                <a:gridCol w="2225829">
                  <a:extLst>
                    <a:ext uri="{9D8B030D-6E8A-4147-A177-3AD203B41FA5}">
                      <a16:colId xmlns:a16="http://schemas.microsoft.com/office/drawing/2014/main" val="3195794282"/>
                    </a:ext>
                  </a:extLst>
                </a:gridCol>
              </a:tblGrid>
              <a:tr h="426557">
                <a:tc gridSpan="2">
                  <a:txBody>
                    <a:bodyPr/>
                    <a:lstStyle/>
                    <a:p>
                      <a:pPr algn="ctr"/>
                      <a:r>
                        <a:rPr lang="en-US" dirty="0">
                          <a:latin typeface="+mj-lt"/>
                        </a:rPr>
                        <a:t>2025-2026 Kindergarten Readiness Snapshot (ASQ) Participation Rate Data</a:t>
                      </a:r>
                    </a:p>
                  </a:txBody>
                  <a:tcPr/>
                </a:tc>
                <a:tc hMerge="1">
                  <a:txBody>
                    <a:bodyPr/>
                    <a:lstStyle/>
                    <a:p>
                      <a:endParaRPr lang="en-US" dirty="0"/>
                    </a:p>
                  </a:txBody>
                  <a:tcPr/>
                </a:tc>
                <a:extLst>
                  <a:ext uri="{0D108BD9-81ED-4DB2-BD59-A6C34878D82A}">
                    <a16:rowId xmlns:a16="http://schemas.microsoft.com/office/drawing/2014/main" val="2503770444"/>
                  </a:ext>
                </a:extLst>
              </a:tr>
              <a:tr h="426557">
                <a:tc>
                  <a:txBody>
                    <a:bodyPr/>
                    <a:lstStyle/>
                    <a:p>
                      <a:pPr marL="0" marR="0" algn="r">
                        <a:lnSpc>
                          <a:spcPct val="107000"/>
                        </a:lnSpc>
                        <a:spcAft>
                          <a:spcPts val="800"/>
                        </a:spcAft>
                        <a:buNone/>
                      </a:pPr>
                      <a:r>
                        <a:rPr lang="en-US" sz="1600" dirty="0">
                          <a:solidFill>
                            <a:schemeClr val="tx1"/>
                          </a:solidFill>
                          <a:effectLst/>
                          <a:latin typeface="+mj-lt"/>
                          <a:ea typeface="Open Sans" panose="020B0606030504020204" pitchFamily="34" charset="0"/>
                          <a:cs typeface="Open Sans" panose="020B0606030504020204" pitchFamily="34" charset="0"/>
                        </a:rPr>
                        <a:t>Total Enrolled in Kindergarten </a:t>
                      </a:r>
                      <a:r>
                        <a:rPr lang="en-US" sz="160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(Sept. 22 ENRL)</a:t>
                      </a:r>
                      <a:endParaRPr lang="en-US" sz="16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r"/>
                      <a:r>
                        <a:rPr lang="en-US" dirty="0">
                          <a:latin typeface="+mj-lt"/>
                          <a:ea typeface="Open Sans" panose="020B0606030504020204" pitchFamily="34" charset="0"/>
                          <a:cs typeface="Open Sans" panose="020B0606030504020204" pitchFamily="34" charset="0"/>
                        </a:rPr>
                        <a:t>32,538</a:t>
                      </a:r>
                    </a:p>
                  </a:txBody>
                  <a:tcPr anchor="ctr"/>
                </a:tc>
                <a:extLst>
                  <a:ext uri="{0D108BD9-81ED-4DB2-BD59-A6C34878D82A}">
                    <a16:rowId xmlns:a16="http://schemas.microsoft.com/office/drawing/2014/main" val="1911579611"/>
                  </a:ext>
                </a:extLst>
              </a:tr>
              <a:tr h="426557">
                <a:tc>
                  <a:txBody>
                    <a:bodyPr/>
                    <a:lstStyle/>
                    <a:p>
                      <a:pPr marL="0" marR="0" algn="r">
                        <a:lnSpc>
                          <a:spcPct val="107000"/>
                        </a:lnSpc>
                        <a:spcAft>
                          <a:spcPts val="800"/>
                        </a:spcAft>
                        <a:buNone/>
                      </a:pPr>
                      <a:r>
                        <a:rPr lang="en-US" sz="160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Total Reason for Not Participating: </a:t>
                      </a:r>
                      <a:r>
                        <a:rPr lang="en-US" sz="1600" i="1" dirty="0">
                          <a:solidFill>
                            <a:schemeClr val="tx1"/>
                          </a:solidFill>
                          <a:effectLst/>
                          <a:latin typeface="+mj-lt"/>
                          <a:ea typeface="Open Sans" panose="020B0606030504020204" pitchFamily="34" charset="0"/>
                          <a:cs typeface="Open Sans" panose="020B0606030504020204" pitchFamily="34" charset="0"/>
                        </a:rPr>
                        <a:t>Determined Screening Was Inappropriate</a:t>
                      </a:r>
                      <a:endParaRPr lang="en-US" sz="1600" dirty="0">
                        <a:solidFill>
                          <a:schemeClr val="tx1"/>
                        </a:solidFill>
                        <a:effectLst/>
                        <a:latin typeface="+mj-lt"/>
                        <a:ea typeface="Open Sans" panose="020B0606030504020204" pitchFamily="34" charset="0"/>
                        <a:cs typeface="Open Sans" panose="020B0606030504020204" pitchFamily="34" charset="0"/>
                      </a:endParaRPr>
                    </a:p>
                  </a:txBody>
                  <a:tcPr marL="68580" marR="68580" marT="0" marB="0" anchor="ctr"/>
                </a:tc>
                <a:tc>
                  <a:txBody>
                    <a:bodyPr/>
                    <a:lstStyle/>
                    <a:p>
                      <a:pPr algn="r"/>
                      <a:r>
                        <a:rPr lang="en-US" dirty="0">
                          <a:latin typeface="+mj-lt"/>
                          <a:ea typeface="Open Sans" panose="020B0606030504020204" pitchFamily="34" charset="0"/>
                          <a:cs typeface="Open Sans" panose="020B0606030504020204" pitchFamily="34" charset="0"/>
                        </a:rPr>
                        <a:t>121</a:t>
                      </a:r>
                    </a:p>
                  </a:txBody>
                  <a:tcPr anchor="ctr"/>
                </a:tc>
                <a:extLst>
                  <a:ext uri="{0D108BD9-81ED-4DB2-BD59-A6C34878D82A}">
                    <a16:rowId xmlns:a16="http://schemas.microsoft.com/office/drawing/2014/main" val="1738621935"/>
                  </a:ext>
                </a:extLst>
              </a:tr>
              <a:tr h="426557">
                <a:tc>
                  <a:txBody>
                    <a:bodyPr/>
                    <a:lstStyle/>
                    <a:p>
                      <a:pPr marL="0" marR="0" algn="r">
                        <a:lnSpc>
                          <a:spcPct val="107000"/>
                        </a:lnSpc>
                        <a:spcAft>
                          <a:spcPts val="800"/>
                        </a:spcAft>
                        <a:buNone/>
                      </a:pPr>
                      <a:r>
                        <a:rPr lang="en-US" sz="160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Total Reason for Not Participating: </a:t>
                      </a:r>
                      <a:r>
                        <a:rPr lang="en-US" sz="1600" i="1" dirty="0">
                          <a:solidFill>
                            <a:schemeClr val="tx1"/>
                          </a:solidFill>
                          <a:effectLst/>
                          <a:latin typeface="+mj-lt"/>
                          <a:ea typeface="Open Sans" panose="020B0606030504020204" pitchFamily="34" charset="0"/>
                          <a:cs typeface="Open Sans" panose="020B0606030504020204" pitchFamily="34" charset="0"/>
                        </a:rPr>
                        <a:t>Child older than age cutoff </a:t>
                      </a:r>
                      <a:r>
                        <a:rPr lang="en-US" sz="160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(77 months 30 days)</a:t>
                      </a:r>
                      <a:endParaRPr lang="en-US" sz="16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r"/>
                      <a:r>
                        <a:rPr lang="en-US" dirty="0">
                          <a:latin typeface="+mj-lt"/>
                          <a:ea typeface="Open Sans" panose="020B0606030504020204" pitchFamily="34" charset="0"/>
                          <a:cs typeface="Open Sans" panose="020B0606030504020204" pitchFamily="34" charset="0"/>
                        </a:rPr>
                        <a:t>11</a:t>
                      </a:r>
                    </a:p>
                  </a:txBody>
                  <a:tcPr anchor="ctr"/>
                </a:tc>
                <a:extLst>
                  <a:ext uri="{0D108BD9-81ED-4DB2-BD59-A6C34878D82A}">
                    <a16:rowId xmlns:a16="http://schemas.microsoft.com/office/drawing/2014/main" val="3016600129"/>
                  </a:ext>
                </a:extLst>
              </a:tr>
              <a:tr h="585639">
                <a:tc>
                  <a:txBody>
                    <a:bodyPr/>
                    <a:lstStyle/>
                    <a:p>
                      <a:pPr marL="0" marR="0" algn="r">
                        <a:lnSpc>
                          <a:spcPct val="107000"/>
                        </a:lnSpc>
                        <a:spcAft>
                          <a:spcPts val="800"/>
                        </a:spcAft>
                        <a:buNone/>
                      </a:pPr>
                      <a:r>
                        <a:rPr lang="en-US" sz="160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Total Reason for Not Participating: </a:t>
                      </a:r>
                      <a:r>
                        <a:rPr lang="en-US" sz="1600" i="1" dirty="0">
                          <a:solidFill>
                            <a:schemeClr val="tx1"/>
                          </a:solidFill>
                          <a:effectLst/>
                          <a:latin typeface="+mj-lt"/>
                          <a:ea typeface="Open Sans" panose="020B0606030504020204" pitchFamily="34" charset="0"/>
                          <a:cs typeface="Open Sans" panose="020B0606030504020204" pitchFamily="34" charset="0"/>
                        </a:rPr>
                        <a:t>Parent/Caregiver Opted Out </a:t>
                      </a:r>
                      <a:r>
                        <a:rPr lang="en-US" sz="160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 Participating – Included in calculation</a:t>
                      </a:r>
                      <a:endParaRPr lang="en-US" sz="16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r"/>
                      <a:r>
                        <a:rPr lang="en-US" dirty="0">
                          <a:latin typeface="+mj-lt"/>
                          <a:ea typeface="Open Sans" panose="020B0606030504020204" pitchFamily="34" charset="0"/>
                          <a:cs typeface="Open Sans" panose="020B0606030504020204" pitchFamily="34" charset="0"/>
                        </a:rPr>
                        <a:t>158</a:t>
                      </a:r>
                    </a:p>
                  </a:txBody>
                  <a:tcPr anchor="ctr"/>
                </a:tc>
                <a:extLst>
                  <a:ext uri="{0D108BD9-81ED-4DB2-BD59-A6C34878D82A}">
                    <a16:rowId xmlns:a16="http://schemas.microsoft.com/office/drawing/2014/main" val="2908118738"/>
                  </a:ext>
                </a:extLst>
              </a:tr>
              <a:tr h="426557">
                <a:tc>
                  <a:txBody>
                    <a:bodyPr/>
                    <a:lstStyle/>
                    <a:p>
                      <a:pPr marL="0" marR="0" algn="r">
                        <a:lnSpc>
                          <a:spcPct val="107000"/>
                        </a:lnSpc>
                        <a:spcAft>
                          <a:spcPts val="800"/>
                        </a:spcAft>
                        <a:buNone/>
                      </a:pPr>
                      <a:r>
                        <a:rPr lang="en-US" sz="1600" dirty="0">
                          <a:solidFill>
                            <a:schemeClr val="tx1"/>
                          </a:solidFill>
                          <a:effectLst/>
                          <a:latin typeface="+mj-lt"/>
                          <a:ea typeface="Open Sans" panose="020B0606030504020204" pitchFamily="34" charset="0"/>
                          <a:cs typeface="Open Sans" panose="020B0606030504020204" pitchFamily="34" charset="0"/>
                        </a:rPr>
                        <a:t>Total Screened ASQ-3</a:t>
                      </a:r>
                    </a:p>
                  </a:txBody>
                  <a:tcPr marL="68580" marR="68580" marT="0" marB="0" anchor="ctr"/>
                </a:tc>
                <a:tc>
                  <a:txBody>
                    <a:bodyPr/>
                    <a:lstStyle/>
                    <a:p>
                      <a:pPr algn="r"/>
                      <a:r>
                        <a:rPr lang="en-US" dirty="0">
                          <a:latin typeface="+mj-lt"/>
                          <a:ea typeface="Open Sans" panose="020B0606030504020204" pitchFamily="34" charset="0"/>
                          <a:cs typeface="Open Sans" panose="020B0606030504020204" pitchFamily="34" charset="0"/>
                        </a:rPr>
                        <a:t>25,593</a:t>
                      </a:r>
                    </a:p>
                  </a:txBody>
                  <a:tcPr anchor="ctr"/>
                </a:tc>
                <a:extLst>
                  <a:ext uri="{0D108BD9-81ED-4DB2-BD59-A6C34878D82A}">
                    <a16:rowId xmlns:a16="http://schemas.microsoft.com/office/drawing/2014/main" val="2177421885"/>
                  </a:ext>
                </a:extLst>
              </a:tr>
              <a:tr h="426557">
                <a:tc>
                  <a:txBody>
                    <a:bodyPr/>
                    <a:lstStyle/>
                    <a:p>
                      <a:pPr marL="0" marR="0" algn="r">
                        <a:lnSpc>
                          <a:spcPct val="107000"/>
                        </a:lnSpc>
                        <a:spcAft>
                          <a:spcPts val="800"/>
                        </a:spcAft>
                        <a:buNone/>
                      </a:pPr>
                      <a:r>
                        <a:rPr lang="en-US" sz="1600" dirty="0">
                          <a:solidFill>
                            <a:schemeClr val="tx1"/>
                          </a:solidFill>
                          <a:effectLst/>
                          <a:latin typeface="+mj-lt"/>
                          <a:ea typeface="Open Sans" panose="020B0606030504020204" pitchFamily="34" charset="0"/>
                          <a:cs typeface="Open Sans" panose="020B0606030504020204" pitchFamily="34" charset="0"/>
                        </a:rPr>
                        <a:t>Total Screened ASQ:SE-2</a:t>
                      </a:r>
                    </a:p>
                  </a:txBody>
                  <a:tcPr marL="68580" marR="68580" marT="0" marB="0" anchor="ctr"/>
                </a:tc>
                <a:tc>
                  <a:txBody>
                    <a:bodyPr/>
                    <a:lstStyle/>
                    <a:p>
                      <a:pPr algn="r"/>
                      <a:r>
                        <a:rPr lang="en-US" dirty="0">
                          <a:latin typeface="+mj-lt"/>
                          <a:ea typeface="Open Sans" panose="020B0606030504020204" pitchFamily="34" charset="0"/>
                          <a:cs typeface="Open Sans" panose="020B0606030504020204" pitchFamily="34" charset="0"/>
                        </a:rPr>
                        <a:t>24,625</a:t>
                      </a:r>
                    </a:p>
                  </a:txBody>
                  <a:tcPr anchor="ctr"/>
                </a:tc>
                <a:extLst>
                  <a:ext uri="{0D108BD9-81ED-4DB2-BD59-A6C34878D82A}">
                    <a16:rowId xmlns:a16="http://schemas.microsoft.com/office/drawing/2014/main" val="295902665"/>
                  </a:ext>
                </a:extLst>
              </a:tr>
              <a:tr h="426557">
                <a:tc>
                  <a:txBody>
                    <a:bodyPr/>
                    <a:lstStyle/>
                    <a:p>
                      <a:pPr marL="0" marR="0" algn="r">
                        <a:lnSpc>
                          <a:spcPct val="107000"/>
                        </a:lnSpc>
                        <a:spcAft>
                          <a:spcPts val="800"/>
                        </a:spcAft>
                        <a:buNone/>
                      </a:pPr>
                      <a:r>
                        <a:rPr lang="en-US" sz="1600" dirty="0">
                          <a:solidFill>
                            <a:schemeClr val="tx1"/>
                          </a:solidFill>
                          <a:effectLst/>
                          <a:latin typeface="+mj-lt"/>
                          <a:ea typeface="Open Sans" panose="020B0606030504020204" pitchFamily="34" charset="0"/>
                          <a:cs typeface="Open Sans" panose="020B0606030504020204" pitchFamily="34" charset="0"/>
                        </a:rPr>
                        <a:t>Total Screened Both ASQ-3 and ASQ:SE-2</a:t>
                      </a:r>
                    </a:p>
                  </a:txBody>
                  <a:tcPr marL="68580" marR="68580" marT="0" marB="0" anchor="ctr"/>
                </a:tc>
                <a:tc>
                  <a:txBody>
                    <a:bodyPr/>
                    <a:lstStyle/>
                    <a:p>
                      <a:pPr algn="r"/>
                      <a:r>
                        <a:rPr lang="en-US" dirty="0">
                          <a:latin typeface="+mj-lt"/>
                          <a:ea typeface="Open Sans" panose="020B0606030504020204" pitchFamily="34" charset="0"/>
                          <a:cs typeface="Open Sans" panose="020B0606030504020204" pitchFamily="34" charset="0"/>
                        </a:rPr>
                        <a:t>24,136</a:t>
                      </a:r>
                    </a:p>
                  </a:txBody>
                  <a:tcPr anchor="ctr"/>
                </a:tc>
                <a:extLst>
                  <a:ext uri="{0D108BD9-81ED-4DB2-BD59-A6C34878D82A}">
                    <a16:rowId xmlns:a16="http://schemas.microsoft.com/office/drawing/2014/main" val="1900763501"/>
                  </a:ext>
                </a:extLst>
              </a:tr>
              <a:tr h="426557">
                <a:tc>
                  <a:txBody>
                    <a:bodyPr/>
                    <a:lstStyle/>
                    <a:p>
                      <a:pPr marL="0" marR="0" algn="r">
                        <a:lnSpc>
                          <a:spcPct val="107000"/>
                        </a:lnSpc>
                        <a:spcAft>
                          <a:spcPts val="800"/>
                        </a:spcAft>
                        <a:buNone/>
                      </a:pPr>
                      <a:r>
                        <a:rPr lang="en-US" sz="1600" dirty="0">
                          <a:solidFill>
                            <a:schemeClr val="tx1"/>
                          </a:solidFill>
                          <a:effectLst/>
                          <a:latin typeface="+mj-lt"/>
                          <a:ea typeface="Open Sans" panose="020B0606030504020204" pitchFamily="34" charset="0"/>
                          <a:cs typeface="Open Sans" panose="020B0606030504020204" pitchFamily="34" charset="0"/>
                        </a:rPr>
                        <a:t>Participation Rate (Screening Percent)</a:t>
                      </a:r>
                    </a:p>
                  </a:txBody>
                  <a:tcPr marL="68580" marR="68580" marT="0" marB="0" anchor="ctr"/>
                </a:tc>
                <a:tc>
                  <a:txBody>
                    <a:bodyPr/>
                    <a:lstStyle/>
                    <a:p>
                      <a:pPr algn="r"/>
                      <a:r>
                        <a:rPr lang="en-US" dirty="0">
                          <a:latin typeface="+mj-lt"/>
                          <a:ea typeface="Open Sans" panose="020B0606030504020204" pitchFamily="34" charset="0"/>
                          <a:cs typeface="Open Sans" panose="020B0606030504020204" pitchFamily="34" charset="0"/>
                        </a:rPr>
                        <a:t>74.44%</a:t>
                      </a:r>
                    </a:p>
                  </a:txBody>
                  <a:tcPr anchor="ctr"/>
                </a:tc>
                <a:extLst>
                  <a:ext uri="{0D108BD9-81ED-4DB2-BD59-A6C34878D82A}">
                    <a16:rowId xmlns:a16="http://schemas.microsoft.com/office/drawing/2014/main" val="447351838"/>
                  </a:ext>
                </a:extLst>
              </a:tr>
              <a:tr h="426557">
                <a:tc gridSpan="2">
                  <a:txBody>
                    <a:bodyPr/>
                    <a:lstStyle/>
                    <a:p>
                      <a:pPr marL="0" marR="0">
                        <a:lnSpc>
                          <a:spcPct val="107000"/>
                        </a:lnSpc>
                        <a:spcAft>
                          <a:spcPts val="800"/>
                        </a:spcAft>
                        <a:buNone/>
                      </a:pPr>
                      <a:r>
                        <a:rPr lang="en-US" sz="160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Preliminary statewide data as of November 4, 2025</a:t>
                      </a:r>
                    </a:p>
                  </a:txBody>
                  <a:tcPr marL="68580" marR="68580" marT="0" marB="0" anchor="ctr"/>
                </a:tc>
                <a:tc hMerge="1">
                  <a:txBody>
                    <a:bodyPr/>
                    <a:lstStyle/>
                    <a:p>
                      <a:endParaRPr lang="en-US" dirty="0"/>
                    </a:p>
                  </a:txBody>
                  <a:tcPr/>
                </a:tc>
                <a:extLst>
                  <a:ext uri="{0D108BD9-81ED-4DB2-BD59-A6C34878D82A}">
                    <a16:rowId xmlns:a16="http://schemas.microsoft.com/office/drawing/2014/main" val="1086716243"/>
                  </a:ext>
                </a:extLst>
              </a:tr>
            </a:tbl>
          </a:graphicData>
        </a:graphic>
      </p:graphicFrame>
    </p:spTree>
    <p:extLst>
      <p:ext uri="{BB962C8B-B14F-4D97-AF65-F5344CB8AC3E}">
        <p14:creationId xmlns:p14="http://schemas.microsoft.com/office/powerpoint/2010/main" val="23463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554D3-D02F-1B76-1E65-25248CF643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53BF95-9362-B0FD-8D28-2008CECCD68D}"/>
              </a:ext>
            </a:extLst>
          </p:cNvPr>
          <p:cNvSpPr>
            <a:spLocks noGrp="1"/>
          </p:cNvSpPr>
          <p:nvPr>
            <p:ph type="title"/>
          </p:nvPr>
        </p:nvSpPr>
        <p:spPr>
          <a:xfrm>
            <a:off x="1036948" y="884237"/>
            <a:ext cx="7293625" cy="3876023"/>
          </a:xfrm>
        </p:spPr>
        <p:txBody>
          <a:bodyPr>
            <a:noAutofit/>
          </a:bodyPr>
          <a:lstStyle/>
          <a:p>
            <a:r>
              <a:rPr lang="en-US" sz="4400" dirty="0"/>
              <a:t>Digging deeper: As  you look at your district’s participation data, what are you interested in exploring further? </a:t>
            </a:r>
          </a:p>
        </p:txBody>
      </p:sp>
    </p:spTree>
    <p:extLst>
      <p:ext uri="{BB962C8B-B14F-4D97-AF65-F5344CB8AC3E}">
        <p14:creationId xmlns:p14="http://schemas.microsoft.com/office/powerpoint/2010/main" val="1489096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F92C0-1AD2-561C-6334-FA9494D577DD}"/>
            </a:ext>
          </a:extLst>
        </p:cNvPr>
        <p:cNvGrpSpPr/>
        <p:nvPr/>
      </p:nvGrpSpPr>
      <p:grpSpPr>
        <a:xfrm>
          <a:off x="0" y="0"/>
          <a:ext cx="0" cy="0"/>
          <a:chOff x="0" y="0"/>
          <a:chExt cx="0" cy="0"/>
        </a:xfrm>
      </p:grpSpPr>
      <p:sp>
        <p:nvSpPr>
          <p:cNvPr id="37890" name="Title 1">
            <a:extLst>
              <a:ext uri="{FF2B5EF4-FFF2-40B4-BE49-F238E27FC236}">
                <a16:creationId xmlns:a16="http://schemas.microsoft.com/office/drawing/2014/main" id="{8D91F3B3-35AC-C548-96DE-AC69143959A1}"/>
              </a:ext>
            </a:extLst>
          </p:cNvPr>
          <p:cNvSpPr>
            <a:spLocks noGrp="1"/>
          </p:cNvSpPr>
          <p:nvPr>
            <p:ph type="title"/>
          </p:nvPr>
        </p:nvSpPr>
        <p:spPr>
          <a:xfrm>
            <a:off x="1077362" y="720434"/>
            <a:ext cx="9950103" cy="941169"/>
          </a:xfrm>
        </p:spPr>
        <p:txBody>
          <a:bodyPr>
            <a:normAutofit fontScale="90000"/>
          </a:bodyPr>
          <a:lstStyle/>
          <a:p>
            <a:r>
              <a:rPr lang="en-US" altLang="en-US" dirty="0"/>
              <a:t>ASQ-3 and ASQ:SE-2 Results, </a:t>
            </a:r>
            <a:br>
              <a:rPr lang="en-US" altLang="en-US" dirty="0"/>
            </a:br>
            <a:r>
              <a:rPr lang="en-US" altLang="en-US" dirty="0"/>
              <a:t>Kindergarten Readiness Snapshot 2025-26</a:t>
            </a:r>
            <a:br>
              <a:rPr lang="en-US" altLang="en-US" dirty="0"/>
            </a:br>
            <a:r>
              <a:rPr lang="en-US" altLang="en-US" sz="1800" b="0" i="1" dirty="0">
                <a:latin typeface="Open Sans" panose="020B0606030504020204" pitchFamily="34" charset="0"/>
                <a:ea typeface="Open Sans" panose="020B0606030504020204" pitchFamily="34" charset="0"/>
                <a:cs typeface="Open Sans" panose="020B0606030504020204" pitchFamily="34" charset="0"/>
              </a:rPr>
              <a:t>Preliminary statewide data as of Nov. 20, 2025</a:t>
            </a:r>
            <a:endParaRPr lang="en-US" altLang="en-US" b="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Content Placeholder 5">
            <a:extLst>
              <a:ext uri="{FF2B5EF4-FFF2-40B4-BE49-F238E27FC236}">
                <a16:creationId xmlns:a16="http://schemas.microsoft.com/office/drawing/2014/main" id="{1CA8B0B0-8476-F34C-7917-F85B212EFE7D}"/>
              </a:ext>
            </a:extLst>
          </p:cNvPr>
          <p:cNvGraphicFramePr>
            <a:graphicFrameLocks noGrp="1"/>
          </p:cNvGraphicFramePr>
          <p:nvPr>
            <p:ph idx="1"/>
            <p:extLst>
              <p:ext uri="{D42A27DB-BD31-4B8C-83A1-F6EECF244321}">
                <p14:modId xmlns:p14="http://schemas.microsoft.com/office/powerpoint/2010/main" val="3798539552"/>
              </p:ext>
            </p:extLst>
          </p:nvPr>
        </p:nvGraphicFramePr>
        <p:xfrm>
          <a:off x="647699" y="1661603"/>
          <a:ext cx="11190019"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3223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0213D-3DA6-6EDD-A4B9-70BAE3A5F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FDBEE9-27CB-E9DE-164B-788E4120FC2F}"/>
              </a:ext>
            </a:extLst>
          </p:cNvPr>
          <p:cNvSpPr>
            <a:spLocks noGrp="1"/>
          </p:cNvSpPr>
          <p:nvPr>
            <p:ph type="title"/>
          </p:nvPr>
        </p:nvSpPr>
        <p:spPr/>
        <p:txBody>
          <a:bodyPr>
            <a:normAutofit/>
          </a:bodyPr>
          <a:lstStyle/>
          <a:p>
            <a:r>
              <a:rPr lang="en-US" dirty="0"/>
              <a:t>Planning to lead a reflection activity</a:t>
            </a:r>
          </a:p>
        </p:txBody>
      </p:sp>
      <p:sp>
        <p:nvSpPr>
          <p:cNvPr id="3" name="Content Placeholder 2">
            <a:extLst>
              <a:ext uri="{FF2B5EF4-FFF2-40B4-BE49-F238E27FC236}">
                <a16:creationId xmlns:a16="http://schemas.microsoft.com/office/drawing/2014/main" id="{F6A05806-6435-D6ED-081A-7E7C5863DA8F}"/>
              </a:ext>
            </a:extLst>
          </p:cNvPr>
          <p:cNvSpPr>
            <a:spLocks noGrp="1"/>
          </p:cNvSpPr>
          <p:nvPr>
            <p:ph idx="1"/>
          </p:nvPr>
        </p:nvSpPr>
        <p:spPr/>
        <p:txBody>
          <a:bodyPr/>
          <a:lstStyle/>
          <a:p>
            <a:r>
              <a:rPr lang="en-US" sz="2600" dirty="0"/>
              <a:t>Lead with the “why”.</a:t>
            </a:r>
          </a:p>
          <a:p>
            <a:pPr lvl="1"/>
            <a:r>
              <a:rPr lang="en-US" sz="2200" dirty="0">
                <a:latin typeface="Open Sans" panose="020B0606030504020204" pitchFamily="34" charset="0"/>
                <a:ea typeface="Open Sans" panose="020B0606030504020204" pitchFamily="34" charset="0"/>
                <a:cs typeface="Open Sans" panose="020B0606030504020204" pitchFamily="34" charset="0"/>
              </a:rPr>
              <a:t>The “Snapshot Results PowerPoint Template” posted at </a:t>
            </a:r>
            <a:r>
              <a:rPr lang="en-US" sz="2200" dirty="0">
                <a:latin typeface="Open Sans" panose="020B0606030504020204" pitchFamily="34" charset="0"/>
                <a:ea typeface="Open Sans" panose="020B0606030504020204" pitchFamily="34" charset="0"/>
                <a:cs typeface="Open Sans" panose="020B0606030504020204" pitchFamily="34" charset="0"/>
                <a:hlinkClick r:id="rId3"/>
              </a:rPr>
              <a:t>agesandstages.com/</a:t>
            </a:r>
            <a:r>
              <a:rPr lang="en-US" sz="2200" dirty="0" err="1">
                <a:latin typeface="Open Sans" panose="020B0606030504020204" pitchFamily="34" charset="0"/>
                <a:ea typeface="Open Sans" panose="020B0606030504020204" pitchFamily="34" charset="0"/>
                <a:cs typeface="Open Sans" panose="020B0606030504020204" pitchFamily="34" charset="0"/>
                <a:hlinkClick r:id="rId3"/>
              </a:rPr>
              <a:t>ks</a:t>
            </a:r>
            <a:r>
              <a:rPr lang="en-US" sz="2200" dirty="0">
                <a:latin typeface="Open Sans" panose="020B0606030504020204" pitchFamily="34" charset="0"/>
                <a:ea typeface="Open Sans" panose="020B0606030504020204" pitchFamily="34" charset="0"/>
                <a:cs typeface="Open Sans" panose="020B0606030504020204" pitchFamily="34" charset="0"/>
              </a:rPr>
              <a:t> under “Initiative Resources” includes talking points. </a:t>
            </a:r>
          </a:p>
          <a:p>
            <a:r>
              <a:rPr lang="en-US" sz="2600" dirty="0"/>
              <a:t>Consider both participation and results. </a:t>
            </a:r>
          </a:p>
          <a:p>
            <a:pPr lvl="1"/>
            <a:r>
              <a:rPr lang="en-US" sz="2200" dirty="0">
                <a:latin typeface="Open Sans" panose="020B0606030504020204" pitchFamily="34" charset="0"/>
                <a:ea typeface="Open Sans" panose="020B0606030504020204" pitchFamily="34" charset="0"/>
                <a:cs typeface="Open Sans" panose="020B0606030504020204" pitchFamily="34" charset="0"/>
              </a:rPr>
              <a:t>See the “Review and Next Steps Document” posted at </a:t>
            </a:r>
            <a:r>
              <a:rPr lang="en-US" sz="2200" dirty="0">
                <a:latin typeface="Open Sans" panose="020B0606030504020204" pitchFamily="34" charset="0"/>
                <a:ea typeface="Open Sans" panose="020B0606030504020204" pitchFamily="34" charset="0"/>
                <a:cs typeface="Open Sans" panose="020B0606030504020204" pitchFamily="34" charset="0"/>
                <a:hlinkClick r:id="rId3"/>
              </a:rPr>
              <a:t>agesandstages.com/</a:t>
            </a:r>
            <a:r>
              <a:rPr lang="en-US" sz="2200" dirty="0" err="1">
                <a:latin typeface="Open Sans" panose="020B0606030504020204" pitchFamily="34" charset="0"/>
                <a:ea typeface="Open Sans" panose="020B0606030504020204" pitchFamily="34" charset="0"/>
                <a:cs typeface="Open Sans" panose="020B0606030504020204" pitchFamily="34" charset="0"/>
                <a:hlinkClick r:id="rId3"/>
              </a:rPr>
              <a:t>ks</a:t>
            </a:r>
            <a:r>
              <a:rPr lang="en-US" sz="2200" dirty="0">
                <a:latin typeface="Open Sans" panose="020B0606030504020204" pitchFamily="34" charset="0"/>
                <a:ea typeface="Open Sans" panose="020B0606030504020204" pitchFamily="34" charset="0"/>
                <a:cs typeface="Open Sans" panose="020B0606030504020204" pitchFamily="34" charset="0"/>
              </a:rPr>
              <a:t> under “Initiative Resources”. </a:t>
            </a:r>
          </a:p>
          <a:p>
            <a:r>
              <a:rPr lang="en-US" sz="2600" dirty="0">
                <a:latin typeface="+mj-lt"/>
                <a:ea typeface="Open Sans" panose="020B0606030504020204" pitchFamily="34" charset="0"/>
                <a:cs typeface="Open Sans" panose="020B0606030504020204" pitchFamily="34" charset="0"/>
              </a:rPr>
              <a:t>Take two minutes to think and write:                                    How will you support your staff in reviewing                        and reflecting on this year’s Snapshot data? </a:t>
            </a:r>
          </a:p>
          <a:p>
            <a:pPr lvl="1"/>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4318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1F981-4F2A-3468-0065-424F5B4AC60E}"/>
            </a:ext>
          </a:extLst>
        </p:cNvPr>
        <p:cNvGrpSpPr/>
        <p:nvPr/>
      </p:nvGrpSpPr>
      <p:grpSpPr>
        <a:xfrm>
          <a:off x="0" y="0"/>
          <a:ext cx="0" cy="0"/>
          <a:chOff x="0" y="0"/>
          <a:chExt cx="0" cy="0"/>
        </a:xfrm>
      </p:grpSpPr>
      <p:sp>
        <p:nvSpPr>
          <p:cNvPr id="37890" name="Title 1">
            <a:extLst>
              <a:ext uri="{FF2B5EF4-FFF2-40B4-BE49-F238E27FC236}">
                <a16:creationId xmlns:a16="http://schemas.microsoft.com/office/drawing/2014/main" id="{8A6FA6FB-460C-A29F-33B7-224204FC927E}"/>
              </a:ext>
            </a:extLst>
          </p:cNvPr>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Kindergarten Readiness Snapshot 2024-25</a:t>
            </a:r>
          </a:p>
        </p:txBody>
      </p:sp>
      <p:graphicFrame>
        <p:nvGraphicFramePr>
          <p:cNvPr id="6" name="Content Placeholder 5">
            <a:extLst>
              <a:ext uri="{FF2B5EF4-FFF2-40B4-BE49-F238E27FC236}">
                <a16:creationId xmlns:a16="http://schemas.microsoft.com/office/drawing/2014/main" id="{27CEA09A-F39C-BA7C-E29D-CE437C53DDEE}"/>
              </a:ext>
            </a:extLst>
          </p:cNvPr>
          <p:cNvGraphicFramePr>
            <a:graphicFrameLocks noGrp="1"/>
          </p:cNvGraphicFramePr>
          <p:nvPr>
            <p:ph idx="1"/>
            <p:extLst>
              <p:ext uri="{D42A27DB-BD31-4B8C-83A1-F6EECF244321}">
                <p14:modId xmlns:p14="http://schemas.microsoft.com/office/powerpoint/2010/main" val="3780432352"/>
              </p:ext>
            </p:extLst>
          </p:nvPr>
        </p:nvGraphicFramePr>
        <p:xfrm>
          <a:off x="647699" y="1661603"/>
          <a:ext cx="11190019"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475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D112E-3935-726B-3CED-2FCFD336DC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F9109-BBEA-3349-FD78-DE201136AD5C}"/>
              </a:ext>
            </a:extLst>
          </p:cNvPr>
          <p:cNvSpPr>
            <a:spLocks noGrp="1"/>
          </p:cNvSpPr>
          <p:nvPr>
            <p:ph type="title"/>
          </p:nvPr>
        </p:nvSpPr>
        <p:spPr>
          <a:xfrm>
            <a:off x="1084727" y="720433"/>
            <a:ext cx="3687298" cy="5148555"/>
          </a:xfrm>
        </p:spPr>
        <p:txBody>
          <a:bodyPr anchor="ctr">
            <a:normAutofit fontScale="90000"/>
          </a:bodyPr>
          <a:lstStyle/>
          <a:p>
            <a:pPr>
              <a:lnSpc>
                <a:spcPct val="90000"/>
              </a:lnSpc>
            </a:pPr>
            <a:r>
              <a:rPr lang="en-US" sz="5400" dirty="0"/>
              <a:t>The vision: Kansas leads the world in the success of each student. </a:t>
            </a:r>
          </a:p>
        </p:txBody>
      </p:sp>
    </p:spTree>
    <p:extLst>
      <p:ext uri="{BB962C8B-B14F-4D97-AF65-F5344CB8AC3E}">
        <p14:creationId xmlns:p14="http://schemas.microsoft.com/office/powerpoint/2010/main" val="225387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BDE0B-64F0-D461-E89D-A458EECD0920}"/>
            </a:ext>
          </a:extLst>
        </p:cNvPr>
        <p:cNvGrpSpPr/>
        <p:nvPr/>
      </p:nvGrpSpPr>
      <p:grpSpPr>
        <a:xfrm>
          <a:off x="0" y="0"/>
          <a:ext cx="0" cy="0"/>
          <a:chOff x="0" y="0"/>
          <a:chExt cx="0" cy="0"/>
        </a:xfrm>
      </p:grpSpPr>
      <p:sp>
        <p:nvSpPr>
          <p:cNvPr id="37890" name="Title 1">
            <a:extLst>
              <a:ext uri="{FF2B5EF4-FFF2-40B4-BE49-F238E27FC236}">
                <a16:creationId xmlns:a16="http://schemas.microsoft.com/office/drawing/2014/main" id="{0F0D1585-E0A1-58DA-87A6-FF6A78FC198D}"/>
              </a:ext>
            </a:extLst>
          </p:cNvPr>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Kindergarten Readiness Snapshot 2023-24</a:t>
            </a:r>
          </a:p>
        </p:txBody>
      </p:sp>
      <p:graphicFrame>
        <p:nvGraphicFramePr>
          <p:cNvPr id="6" name="Content Placeholder 5">
            <a:extLst>
              <a:ext uri="{FF2B5EF4-FFF2-40B4-BE49-F238E27FC236}">
                <a16:creationId xmlns:a16="http://schemas.microsoft.com/office/drawing/2014/main" id="{9E9E8A5C-81B5-196F-2D66-26BA04911371}"/>
              </a:ext>
            </a:extLst>
          </p:cNvPr>
          <p:cNvGraphicFramePr>
            <a:graphicFrameLocks noGrp="1"/>
          </p:cNvGraphicFramePr>
          <p:nvPr>
            <p:ph idx="1"/>
            <p:extLst>
              <p:ext uri="{D42A27DB-BD31-4B8C-83A1-F6EECF244321}">
                <p14:modId xmlns:p14="http://schemas.microsoft.com/office/powerpoint/2010/main" val="1029331414"/>
              </p:ext>
            </p:extLst>
          </p:nvPr>
        </p:nvGraphicFramePr>
        <p:xfrm>
          <a:off x="660400" y="1661603"/>
          <a:ext cx="1117731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1410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AE70B-C9EA-D9D5-C4A4-76F7994BA4A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228CDD-9CFD-3CC0-912D-F664BCFA0E3A}"/>
              </a:ext>
            </a:extLst>
          </p:cNvPr>
          <p:cNvSpPr>
            <a:spLocks noGrp="1"/>
          </p:cNvSpPr>
          <p:nvPr>
            <p:ph type="title"/>
          </p:nvPr>
        </p:nvSpPr>
        <p:spPr>
          <a:xfrm>
            <a:off x="895545" y="884238"/>
            <a:ext cx="6813355" cy="3876023"/>
          </a:xfrm>
        </p:spPr>
        <p:txBody>
          <a:bodyPr>
            <a:normAutofit/>
          </a:bodyPr>
          <a:lstStyle/>
          <a:p>
            <a:r>
              <a:rPr lang="en-US" dirty="0"/>
              <a:t>Support Staff in Partnering with Families</a:t>
            </a:r>
          </a:p>
        </p:txBody>
      </p:sp>
    </p:spTree>
    <p:extLst>
      <p:ext uri="{BB962C8B-B14F-4D97-AF65-F5344CB8AC3E}">
        <p14:creationId xmlns:p14="http://schemas.microsoft.com/office/powerpoint/2010/main" val="3981856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13D6E-AD2F-6531-B647-86D7D9E66DF1}"/>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17245F65-31D5-CE19-7EEF-2788C325083D}"/>
              </a:ext>
            </a:extLst>
          </p:cNvPr>
          <p:cNvSpPr>
            <a:spLocks noGrp="1"/>
          </p:cNvSpPr>
          <p:nvPr>
            <p:ph type="title"/>
          </p:nvPr>
        </p:nvSpPr>
        <p:spPr>
          <a:xfrm>
            <a:off x="838200" y="365125"/>
            <a:ext cx="10515600" cy="1325563"/>
          </a:xfrm>
        </p:spPr>
        <p:txBody>
          <a:bodyPr anchor="ctr">
            <a:noAutofit/>
          </a:bodyPr>
          <a:lstStyle/>
          <a:p>
            <a:pPr>
              <a:lnSpc>
                <a:spcPct val="90000"/>
              </a:lnSpc>
            </a:pPr>
            <a:r>
              <a:rPr lang="en-US" sz="3600" dirty="0"/>
              <a:t>Parents as Teachers would be a terrific resource in building staff capacity to engage with families.</a:t>
            </a:r>
          </a:p>
        </p:txBody>
      </p:sp>
      <p:sp>
        <p:nvSpPr>
          <p:cNvPr id="15" name="Content Placeholder 14">
            <a:extLst>
              <a:ext uri="{FF2B5EF4-FFF2-40B4-BE49-F238E27FC236}">
                <a16:creationId xmlns:a16="http://schemas.microsoft.com/office/drawing/2014/main" id="{6F712861-2E84-F514-D50F-29B4E99EFF10}"/>
              </a:ext>
            </a:extLst>
          </p:cNvPr>
          <p:cNvSpPr>
            <a:spLocks noGrp="1"/>
          </p:cNvSpPr>
          <p:nvPr>
            <p:ph sz="half" idx="1"/>
          </p:nvPr>
        </p:nvSpPr>
        <p:spPr>
          <a:xfrm>
            <a:off x="838200" y="1825625"/>
            <a:ext cx="7277100" cy="4308475"/>
          </a:xfrm>
        </p:spPr>
        <p:txBody>
          <a:bodyPr>
            <a:normAutofit/>
          </a:bodyPr>
          <a:lstStyle/>
          <a:p>
            <a:pPr>
              <a:lnSpc>
                <a:spcPct val="90000"/>
              </a:lnSpc>
              <a:spcAft>
                <a:spcPts val="0"/>
              </a:spcAft>
            </a:pPr>
            <a:r>
              <a:rPr lang="en-US" sz="2400" dirty="0"/>
              <a:t> </a:t>
            </a:r>
            <a:r>
              <a:rPr lang="en-US" dirty="0"/>
              <a:t>Parents as Teachers programs deliver:</a:t>
            </a:r>
          </a:p>
          <a:p>
            <a:pPr lvl="1">
              <a:lnSpc>
                <a:spcPct val="90000"/>
              </a:lnSpc>
            </a:pPr>
            <a:r>
              <a:rPr lang="en-US" dirty="0">
                <a:latin typeface="Open Sans" panose="020B0606030504020204" pitchFamily="34" charset="0"/>
                <a:ea typeface="Open Sans" panose="020B0606030504020204" pitchFamily="34" charset="0"/>
                <a:cs typeface="Open Sans" panose="020B0606030504020204" pitchFamily="34" charset="0"/>
              </a:rPr>
              <a:t>Personal visits</a:t>
            </a:r>
          </a:p>
          <a:p>
            <a:pPr lvl="1">
              <a:lnSpc>
                <a:spcPct val="90000"/>
              </a:lnSpc>
              <a:spcAft>
                <a:spcPts val="0"/>
              </a:spcAft>
            </a:pPr>
            <a:r>
              <a:rPr lang="en-US" dirty="0">
                <a:latin typeface="Open Sans" panose="020B0606030504020204" pitchFamily="34" charset="0"/>
                <a:ea typeface="Open Sans" panose="020B0606030504020204" pitchFamily="34" charset="0"/>
                <a:cs typeface="Open Sans" panose="020B0606030504020204" pitchFamily="34" charset="0"/>
              </a:rPr>
              <a:t>Group learning and socializing events</a:t>
            </a:r>
          </a:p>
          <a:p>
            <a:pPr lvl="1">
              <a:lnSpc>
                <a:spcPct val="90000"/>
              </a:lnSpc>
              <a:spcAft>
                <a:spcPts val="0"/>
              </a:spcAft>
            </a:pPr>
            <a:r>
              <a:rPr lang="en-US" dirty="0">
                <a:latin typeface="Open Sans" panose="020B0606030504020204" pitchFamily="34" charset="0"/>
                <a:ea typeface="Open Sans" panose="020B0606030504020204" pitchFamily="34" charset="0"/>
                <a:cs typeface="Open Sans" panose="020B0606030504020204" pitchFamily="34" charset="0"/>
              </a:rPr>
              <a:t>Child and caregiver screenings</a:t>
            </a:r>
          </a:p>
          <a:p>
            <a:pPr lvl="1">
              <a:lnSpc>
                <a:spcPct val="90000"/>
              </a:lnSpc>
              <a:spcAft>
                <a:spcPts val="0"/>
              </a:spcAft>
            </a:pPr>
            <a:r>
              <a:rPr lang="en-US" dirty="0">
                <a:latin typeface="Open Sans" panose="020B0606030504020204" pitchFamily="34" charset="0"/>
                <a:ea typeface="Open Sans" panose="020B0606030504020204" pitchFamily="34" charset="0"/>
                <a:cs typeface="Open Sans" panose="020B0606030504020204" pitchFamily="34" charset="0"/>
              </a:rPr>
              <a:t>Connections to community resources</a:t>
            </a:r>
          </a:p>
          <a:p>
            <a:pPr>
              <a:lnSpc>
                <a:spcPct val="90000"/>
              </a:lnSpc>
              <a:spcAft>
                <a:spcPts val="0"/>
              </a:spcAft>
            </a:pPr>
            <a:r>
              <a:rPr lang="en-US" dirty="0">
                <a:latin typeface="Open Sans Semibold" panose="020B0706030804020204" pitchFamily="34" charset="0"/>
                <a:ea typeface="Open Sans Semibold" panose="020B0706030804020204" pitchFamily="34" charset="0"/>
                <a:cs typeface="Open Sans Semibold" panose="020B0706030804020204" pitchFamily="34" charset="0"/>
                <a:hlinkClick r:id="rId3"/>
              </a:rPr>
              <a:t>A strong body of research demonstrates that Parents as Teachers is an evidence-based model to promote family engagement and student success. </a:t>
            </a: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a:p>
            <a:pPr>
              <a:lnSpc>
                <a:spcPct val="90000"/>
              </a:lnSpc>
              <a:spcAft>
                <a:spcPts val="0"/>
              </a:spcAft>
            </a:pPr>
            <a:r>
              <a:rPr lang="en-US" dirty="0">
                <a:hlinkClick r:id="rId4"/>
              </a:rPr>
              <a:t>Click here for the directory of Kansas Parents as Teachers programs</a:t>
            </a:r>
            <a:r>
              <a:rPr lang="en-US" dirty="0"/>
              <a:t>.</a:t>
            </a:r>
          </a:p>
          <a:p>
            <a:pPr>
              <a:lnSpc>
                <a:spcPct val="90000"/>
              </a:lnSpc>
              <a:spcAft>
                <a:spcPts val="0"/>
              </a:spcAft>
            </a:pPr>
            <a:r>
              <a:rPr lang="en-US" dirty="0"/>
              <a:t>Contact Lisa Williams (</a:t>
            </a:r>
            <a:r>
              <a:rPr lang="en-US" dirty="0">
                <a:hlinkClick r:id="rId5"/>
              </a:rPr>
              <a:t>Lisa.Williams@ksde.gov</a:t>
            </a:r>
            <a:r>
              <a:rPr lang="en-US" dirty="0"/>
              <a:t>) to learn more about Parents as Teachers.</a:t>
            </a:r>
          </a:p>
        </p:txBody>
      </p:sp>
      <p:pic>
        <p:nvPicPr>
          <p:cNvPr id="2" name="Picture 4" descr="Derby Parents as Teachers event with a parent and a child drawing">
            <a:extLst>
              <a:ext uri="{FF2B5EF4-FFF2-40B4-BE49-F238E27FC236}">
                <a16:creationId xmlns:a16="http://schemas.microsoft.com/office/drawing/2014/main" id="{0AAF7DCC-2CBC-8522-2FF6-F5A913BDC221}"/>
              </a:ext>
            </a:extLst>
          </p:cNvPr>
          <p:cNvPicPr>
            <a:picLocks noGrp="1" noChangeAspect="1" noChangeArrowheads="1"/>
          </p:cNvPicPr>
          <p:nvPr>
            <p:ph sz="half" idx="2"/>
          </p:nvPr>
        </p:nvPicPr>
        <p:blipFill>
          <a:blip r:embed="rId6">
            <a:extLst>
              <a:ext uri="{28A0092B-C50C-407E-A947-70E740481C1C}">
                <a14:useLocalDpi xmlns:a14="http://schemas.microsoft.com/office/drawing/2010/main"/>
              </a:ext>
            </a:extLst>
          </a:blip>
          <a:srcRect/>
          <a:stretch>
            <a:fillRect/>
          </a:stretch>
        </p:blipFill>
        <p:spPr bwMode="auto">
          <a:xfrm>
            <a:off x="8240228" y="1825625"/>
            <a:ext cx="3113572" cy="382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31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225ED-25F4-C189-21E1-CDCB6A5F1F03}"/>
            </a:ext>
          </a:extLst>
        </p:cNvPr>
        <p:cNvGrpSpPr/>
        <p:nvPr/>
      </p:nvGrpSpPr>
      <p:grpSpPr>
        <a:xfrm>
          <a:off x="0" y="0"/>
          <a:ext cx="0" cy="0"/>
          <a:chOff x="0" y="0"/>
          <a:chExt cx="0" cy="0"/>
        </a:xfrm>
      </p:grpSpPr>
      <p:sp>
        <p:nvSpPr>
          <p:cNvPr id="41986" name="Title 1">
            <a:extLst>
              <a:ext uri="{FF2B5EF4-FFF2-40B4-BE49-F238E27FC236}">
                <a16:creationId xmlns:a16="http://schemas.microsoft.com/office/drawing/2014/main" id="{9D580322-A197-6516-563D-CA67D2B37BC7}"/>
              </a:ext>
            </a:extLst>
          </p:cNvPr>
          <p:cNvSpPr>
            <a:spLocks noGrp="1"/>
          </p:cNvSpPr>
          <p:nvPr>
            <p:ph type="title"/>
          </p:nvPr>
        </p:nvSpPr>
        <p:spPr/>
        <p:txBody>
          <a:bodyPr>
            <a:noAutofit/>
          </a:bodyPr>
          <a:lstStyle/>
          <a:p>
            <a:r>
              <a:rPr lang="en-US" altLang="en-US" sz="3600" dirty="0"/>
              <a:t>Why partner with families to complete the ASQ?</a:t>
            </a:r>
          </a:p>
        </p:txBody>
      </p:sp>
      <p:sp>
        <p:nvSpPr>
          <p:cNvPr id="47107" name="Content Placeholder 2">
            <a:extLst>
              <a:ext uri="{FF2B5EF4-FFF2-40B4-BE49-F238E27FC236}">
                <a16:creationId xmlns:a16="http://schemas.microsoft.com/office/drawing/2014/main" id="{CD205EE9-9E8B-9B36-E685-05CE4800DDA6}"/>
              </a:ext>
            </a:extLst>
          </p:cNvPr>
          <p:cNvSpPr>
            <a:spLocks noGrp="1"/>
          </p:cNvSpPr>
          <p:nvPr>
            <p:ph idx="1"/>
          </p:nvPr>
        </p:nvSpPr>
        <p:spPr>
          <a:xfrm>
            <a:off x="838200" y="1825625"/>
            <a:ext cx="10515600" cy="4308475"/>
          </a:xfrm>
        </p:spPr>
        <p:txBody>
          <a:bodyPr>
            <a:normAutofit fontScale="77500" lnSpcReduction="20000"/>
          </a:bodyPr>
          <a:lstStyle/>
          <a:p>
            <a:pPr>
              <a:lnSpc>
                <a:spcPct val="120000"/>
              </a:lnSpc>
              <a:defRPr/>
            </a:pPr>
            <a:r>
              <a:rPr lang="en-US" altLang="en-US" sz="3500" dirty="0"/>
              <a:t>Parents are the expert on their child.</a:t>
            </a:r>
          </a:p>
          <a:p>
            <a:pPr>
              <a:lnSpc>
                <a:spcPct val="120000"/>
              </a:lnSpc>
              <a:defRPr/>
            </a:pPr>
            <a:r>
              <a:rPr lang="en-US" altLang="en-US" sz="3500" dirty="0"/>
              <a:t>The Kindergarten Readiness Snapshot is a system to connect with </a:t>
            </a:r>
            <a:r>
              <a:rPr lang="en-US" altLang="en-US" sz="3500" u="sng" dirty="0"/>
              <a:t>each</a:t>
            </a:r>
            <a:r>
              <a:rPr lang="en-US" altLang="en-US" sz="3500" dirty="0"/>
              <a:t> family.</a:t>
            </a:r>
          </a:p>
          <a:p>
            <a:pPr>
              <a:lnSpc>
                <a:spcPct val="120000"/>
              </a:lnSpc>
              <a:defRPr/>
            </a:pPr>
            <a:r>
              <a:rPr lang="en-US" altLang="en-US" sz="3500" dirty="0"/>
              <a:t>Sharing ASQ results with families demonstrates that the school values their time and knowledge.</a:t>
            </a:r>
          </a:p>
          <a:p>
            <a:pPr>
              <a:lnSpc>
                <a:spcPct val="120000"/>
              </a:lnSpc>
              <a:defRPr/>
            </a:pPr>
            <a:r>
              <a:rPr lang="en-US" altLang="en-US" sz="3500" dirty="0"/>
              <a:t>Listening and discussing results validates parents and        builds trust.</a:t>
            </a:r>
          </a:p>
          <a:p>
            <a:pPr>
              <a:lnSpc>
                <a:spcPct val="120000"/>
              </a:lnSpc>
              <a:defRPr/>
            </a:pPr>
            <a:r>
              <a:rPr lang="en-US" altLang="en-US" sz="3500" dirty="0"/>
              <a:t>Asking clarifying questions gives the school a chance to learn more about the child and the family.</a:t>
            </a:r>
          </a:p>
        </p:txBody>
      </p:sp>
    </p:spTree>
    <p:extLst>
      <p:ext uri="{BB962C8B-B14F-4D97-AF65-F5344CB8AC3E}">
        <p14:creationId xmlns:p14="http://schemas.microsoft.com/office/powerpoint/2010/main" val="3843555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1861E-A47E-BEA7-651C-42B04E261D6D}"/>
            </a:ext>
          </a:extLst>
        </p:cNvPr>
        <p:cNvGrpSpPr/>
        <p:nvPr/>
      </p:nvGrpSpPr>
      <p:grpSpPr>
        <a:xfrm>
          <a:off x="0" y="0"/>
          <a:ext cx="0" cy="0"/>
          <a:chOff x="0" y="0"/>
          <a:chExt cx="0" cy="0"/>
        </a:xfrm>
      </p:grpSpPr>
      <p:sp>
        <p:nvSpPr>
          <p:cNvPr id="41986" name="Title 1">
            <a:extLst>
              <a:ext uri="{FF2B5EF4-FFF2-40B4-BE49-F238E27FC236}">
                <a16:creationId xmlns:a16="http://schemas.microsoft.com/office/drawing/2014/main" id="{D178709F-0637-01EB-C4C5-B3B187BB7BDE}"/>
              </a:ext>
            </a:extLst>
          </p:cNvPr>
          <p:cNvSpPr>
            <a:spLocks noGrp="1"/>
          </p:cNvSpPr>
          <p:nvPr>
            <p:ph type="title"/>
          </p:nvPr>
        </p:nvSpPr>
        <p:spPr/>
        <p:txBody>
          <a:bodyPr>
            <a:noAutofit/>
          </a:bodyPr>
          <a:lstStyle/>
          <a:p>
            <a:r>
              <a:rPr lang="en-US" altLang="en-US" sz="3600" dirty="0"/>
              <a:t>Resources to support family engagement using the ASQ</a:t>
            </a:r>
          </a:p>
        </p:txBody>
      </p:sp>
      <p:sp>
        <p:nvSpPr>
          <p:cNvPr id="47107" name="Content Placeholder 2">
            <a:extLst>
              <a:ext uri="{FF2B5EF4-FFF2-40B4-BE49-F238E27FC236}">
                <a16:creationId xmlns:a16="http://schemas.microsoft.com/office/drawing/2014/main" id="{35B8FA66-FB5F-09D2-2839-F7484A498598}"/>
              </a:ext>
            </a:extLst>
          </p:cNvPr>
          <p:cNvSpPr>
            <a:spLocks noGrp="1"/>
          </p:cNvSpPr>
          <p:nvPr>
            <p:ph idx="1"/>
          </p:nvPr>
        </p:nvSpPr>
        <p:spPr>
          <a:xfrm>
            <a:off x="838200" y="1825625"/>
            <a:ext cx="10515600" cy="4308475"/>
          </a:xfrm>
        </p:spPr>
        <p:txBody>
          <a:bodyPr>
            <a:normAutofit/>
          </a:bodyPr>
          <a:lstStyle/>
          <a:p>
            <a:r>
              <a:rPr lang="en-US" sz="2800" dirty="0">
                <a:latin typeface="Open Sans Semibold" panose="020B0706030804020204" pitchFamily="34" charset="0"/>
                <a:ea typeface="Open Sans Semibold" panose="020B0706030804020204" pitchFamily="34" charset="0"/>
                <a:cs typeface="Open Sans Semibold" panose="020B0706030804020204" pitchFamily="34" charset="0"/>
              </a:rPr>
              <a:t>Review the </a:t>
            </a:r>
            <a:r>
              <a:rPr lang="en-US" sz="2800" dirty="0">
                <a:latin typeface="Open Sans Semibold" panose="020B0706030804020204" pitchFamily="34" charset="0"/>
                <a:ea typeface="Open Sans Semibold" panose="020B0706030804020204" pitchFamily="34" charset="0"/>
                <a:cs typeface="Open Sans Semibold" panose="020B0706030804020204" pitchFamily="34" charset="0"/>
                <a:hlinkClick r:id="rId3"/>
              </a:rPr>
              <a:t>Kansas Kindergarten Readiness Snapshot Fact Sheet</a:t>
            </a:r>
            <a:r>
              <a:rPr lang="en-US" sz="2800" dirty="0">
                <a:latin typeface="Open Sans Semibold" panose="020B0706030804020204" pitchFamily="34" charset="0"/>
                <a:ea typeface="Open Sans Semibold" panose="020B0706030804020204" pitchFamily="34" charset="0"/>
                <a:cs typeface="Open Sans Semibold" panose="020B0706030804020204" pitchFamily="34" charset="0"/>
              </a:rPr>
              <a:t>, posted at </a:t>
            </a:r>
            <a:r>
              <a:rPr lang="en-US" sz="2800" dirty="0">
                <a:latin typeface="Open Sans Semibold" panose="020B0706030804020204" pitchFamily="34" charset="0"/>
                <a:ea typeface="Open Sans Semibold" panose="020B0706030804020204" pitchFamily="34" charset="0"/>
                <a:cs typeface="Open Sans Semibold" panose="020B0706030804020204" pitchFamily="34" charset="0"/>
                <a:hlinkClick r:id="rId4"/>
              </a:rPr>
              <a:t>agesandstages.com/</a:t>
            </a:r>
            <a:r>
              <a:rPr lang="en-US" sz="2800" dirty="0" err="1">
                <a:latin typeface="Open Sans Semibold" panose="020B0706030804020204" pitchFamily="34" charset="0"/>
                <a:ea typeface="Open Sans Semibold" panose="020B0706030804020204" pitchFamily="34" charset="0"/>
                <a:cs typeface="Open Sans Semibold" panose="020B0706030804020204" pitchFamily="34" charset="0"/>
                <a:hlinkClick r:id="rId4"/>
              </a:rPr>
              <a:t>ks</a:t>
            </a:r>
            <a:r>
              <a:rPr lang="en-US" sz="2800" dirty="0">
                <a:latin typeface="Open Sans Semibold" panose="020B0706030804020204" pitchFamily="34" charset="0"/>
                <a:ea typeface="Open Sans Semibold" panose="020B0706030804020204" pitchFamily="34" charset="0"/>
                <a:cs typeface="Open Sans Semibold" panose="020B0706030804020204" pitchFamily="34" charset="0"/>
              </a:rPr>
              <a:t>. </a:t>
            </a:r>
          </a:p>
          <a:p>
            <a:pPr lvl="1"/>
            <a:r>
              <a:rPr lang="en-US" sz="2000" dirty="0">
                <a:latin typeface="Open Sans" panose="020B0606030504020204" pitchFamily="34" charset="0"/>
                <a:ea typeface="Open Sans" panose="020B0606030504020204" pitchFamily="34" charset="0"/>
                <a:cs typeface="Open Sans" panose="020B0606030504020204" pitchFamily="34" charset="0"/>
              </a:rPr>
              <a:t>Tips for introducing ASQ to Parents and Caregivers</a:t>
            </a:r>
          </a:p>
          <a:p>
            <a:pPr lvl="1"/>
            <a:r>
              <a:rPr lang="en-US" sz="2000" dirty="0">
                <a:latin typeface="Open Sans" panose="020B0606030504020204" pitchFamily="34" charset="0"/>
                <a:ea typeface="Open Sans" panose="020B0606030504020204" pitchFamily="34" charset="0"/>
                <a:cs typeface="Open Sans" panose="020B0606030504020204" pitchFamily="34" charset="0"/>
              </a:rPr>
              <a:t>Tips for Partnering and Sharing ASQ Results with Families</a:t>
            </a:r>
          </a:p>
          <a:p>
            <a:pPr lvl="1"/>
            <a:r>
              <a:rPr lang="en-US" sz="2000" dirty="0">
                <a:latin typeface="Open Sans" panose="020B0606030504020204" pitchFamily="34" charset="0"/>
                <a:ea typeface="Open Sans" panose="020B0606030504020204" pitchFamily="34" charset="0"/>
                <a:cs typeface="Open Sans" panose="020B0606030504020204" pitchFamily="34" charset="0"/>
              </a:rPr>
              <a:t>Tips for Building Developmental Skills</a:t>
            </a:r>
          </a:p>
          <a:p>
            <a:r>
              <a:rPr lang="en-US" sz="2800" dirty="0"/>
              <a:t>Consider: How could you support your staff in reviewing these resources to identify what you can use moving forward? </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7198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3843F-603E-0A99-C22F-E35A255F48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C7642A-6975-9B27-2448-C3DEC9F2EBD0}"/>
              </a:ext>
            </a:extLst>
          </p:cNvPr>
          <p:cNvSpPr>
            <a:spLocks noGrp="1"/>
          </p:cNvSpPr>
          <p:nvPr>
            <p:ph type="title"/>
          </p:nvPr>
        </p:nvSpPr>
        <p:spPr>
          <a:xfrm>
            <a:off x="1036948" y="884237"/>
            <a:ext cx="7293625" cy="3876023"/>
          </a:xfrm>
        </p:spPr>
        <p:txBody>
          <a:bodyPr>
            <a:noAutofit/>
          </a:bodyPr>
          <a:lstStyle/>
          <a:p>
            <a:r>
              <a:rPr lang="en-US" sz="4400" dirty="0"/>
              <a:t>Let’s discuss: What strategies have you found to be effective in supporting staff in partnering with families?</a:t>
            </a:r>
          </a:p>
        </p:txBody>
      </p:sp>
    </p:spTree>
    <p:extLst>
      <p:ext uri="{BB962C8B-B14F-4D97-AF65-F5344CB8AC3E}">
        <p14:creationId xmlns:p14="http://schemas.microsoft.com/office/powerpoint/2010/main" val="1071815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4081E-4FEF-7497-2AA1-F94267C698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165F90-0BC4-9364-D9A3-77A8A9703859}"/>
              </a:ext>
            </a:extLst>
          </p:cNvPr>
          <p:cNvSpPr>
            <a:spLocks noGrp="1"/>
          </p:cNvSpPr>
          <p:nvPr>
            <p:ph type="title"/>
          </p:nvPr>
        </p:nvSpPr>
        <p:spPr>
          <a:xfrm>
            <a:off x="895545" y="884238"/>
            <a:ext cx="6813355" cy="3876023"/>
          </a:xfrm>
        </p:spPr>
        <p:txBody>
          <a:bodyPr>
            <a:normAutofit/>
          </a:bodyPr>
          <a:lstStyle/>
          <a:p>
            <a:r>
              <a:rPr lang="en-US" dirty="0"/>
              <a:t>Plan for a Successful Kindergarten Readiness Snapshot</a:t>
            </a:r>
          </a:p>
        </p:txBody>
      </p:sp>
    </p:spTree>
    <p:extLst>
      <p:ext uri="{BB962C8B-B14F-4D97-AF65-F5344CB8AC3E}">
        <p14:creationId xmlns:p14="http://schemas.microsoft.com/office/powerpoint/2010/main" val="3878532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1DBA5-6742-39A9-1003-4F09B13334AC}"/>
            </a:ext>
          </a:extLst>
        </p:cNvPr>
        <p:cNvGrpSpPr/>
        <p:nvPr/>
      </p:nvGrpSpPr>
      <p:grpSpPr>
        <a:xfrm>
          <a:off x="0" y="0"/>
          <a:ext cx="0" cy="0"/>
          <a:chOff x="0" y="0"/>
          <a:chExt cx="0" cy="0"/>
        </a:xfrm>
      </p:grpSpPr>
      <p:sp>
        <p:nvSpPr>
          <p:cNvPr id="41986" name="Title 1">
            <a:extLst>
              <a:ext uri="{FF2B5EF4-FFF2-40B4-BE49-F238E27FC236}">
                <a16:creationId xmlns:a16="http://schemas.microsoft.com/office/drawing/2014/main" id="{6D08E2B8-F07F-5DCE-D448-CA8A0CB7AD49}"/>
              </a:ext>
            </a:extLst>
          </p:cNvPr>
          <p:cNvSpPr>
            <a:spLocks noGrp="1"/>
          </p:cNvSpPr>
          <p:nvPr>
            <p:ph type="title"/>
          </p:nvPr>
        </p:nvSpPr>
        <p:spPr/>
        <p:txBody>
          <a:bodyPr>
            <a:noAutofit/>
          </a:bodyPr>
          <a:lstStyle/>
          <a:p>
            <a:r>
              <a:rPr lang="en-US" altLang="en-US" sz="3600" dirty="0"/>
              <a:t>Making a plan for success</a:t>
            </a:r>
          </a:p>
        </p:txBody>
      </p:sp>
      <p:sp>
        <p:nvSpPr>
          <p:cNvPr id="47107" name="Content Placeholder 2">
            <a:extLst>
              <a:ext uri="{FF2B5EF4-FFF2-40B4-BE49-F238E27FC236}">
                <a16:creationId xmlns:a16="http://schemas.microsoft.com/office/drawing/2014/main" id="{EC5AF95C-E35C-4BED-EE9C-258A0C3FFACE}"/>
              </a:ext>
            </a:extLst>
          </p:cNvPr>
          <p:cNvSpPr>
            <a:spLocks noGrp="1"/>
          </p:cNvSpPr>
          <p:nvPr>
            <p:ph idx="1"/>
          </p:nvPr>
        </p:nvSpPr>
        <p:spPr>
          <a:xfrm>
            <a:off x="838200" y="1825625"/>
            <a:ext cx="10515600" cy="4308475"/>
          </a:xfrm>
        </p:spPr>
        <p:txBody>
          <a:bodyPr>
            <a:normAutofit fontScale="92500" lnSpcReduction="10000"/>
          </a:bodyPr>
          <a:lstStyle/>
          <a:p>
            <a:pPr marL="0" indent="0">
              <a:buNone/>
            </a:pPr>
            <a:r>
              <a:rPr lang="en-US" dirty="0"/>
              <a:t>The Kindergarten Readiness Snapshot Fact Sheet and the Review and Next Steps Document both include action items to help you plan:</a:t>
            </a:r>
          </a:p>
          <a:p>
            <a:r>
              <a:rPr lang="en-US" dirty="0"/>
              <a:t>Archive data from the 2025-2026 school year</a:t>
            </a:r>
          </a:p>
          <a:p>
            <a:r>
              <a:rPr lang="en-US" dirty="0">
                <a:latin typeface="Open Sans Semibold" panose="020B0706030804020204" pitchFamily="34" charset="0"/>
                <a:ea typeface="Open Sans Semibold" panose="020B0706030804020204" pitchFamily="34" charset="0"/>
                <a:cs typeface="Open Sans Semibold" panose="020B0706030804020204" pitchFamily="34" charset="0"/>
                <a:hlinkClick r:id="rId3"/>
              </a:rPr>
              <a:t>Ensure all staff who will support the ASQ have an ASQ Online account</a:t>
            </a:r>
            <a:r>
              <a:rPr lang="en-US" dirty="0"/>
              <a:t> and can log in. </a:t>
            </a:r>
          </a:p>
          <a:p>
            <a:pPr lvl="1"/>
            <a:r>
              <a:rPr lang="en-US" sz="2100" dirty="0">
                <a:latin typeface="Open Sans" panose="020B0606030504020204" pitchFamily="34" charset="0"/>
                <a:ea typeface="Open Sans" panose="020B0606030504020204" pitchFamily="34" charset="0"/>
                <a:cs typeface="Open Sans" panose="020B0606030504020204" pitchFamily="34" charset="0"/>
              </a:rPr>
              <a:t>If teachers can’t see the data, they won’t be able to use the data!</a:t>
            </a:r>
          </a:p>
          <a:p>
            <a:r>
              <a:rPr lang="en-US" dirty="0"/>
              <a:t>Decide how the school will introduce the ASQ to families.</a:t>
            </a:r>
          </a:p>
          <a:p>
            <a:r>
              <a:rPr lang="en-US" dirty="0"/>
              <a:t>Decide who will be responsible for reviewing and accepting incoming                            Family Access screenings.</a:t>
            </a:r>
          </a:p>
          <a:p>
            <a:r>
              <a:rPr lang="en-US" dirty="0"/>
              <a:t>Decide who will be responsible for reviewing ASQ results and following up with families.</a:t>
            </a:r>
          </a:p>
          <a:p>
            <a:r>
              <a:rPr lang="en-US" dirty="0"/>
              <a:t>Ensure that when questionnaires are completed on paper that they use the correct age interval and include the correct version of printed Parent/Guardian Consent Language.</a:t>
            </a:r>
          </a:p>
          <a:p>
            <a:r>
              <a:rPr lang="en-US" dirty="0"/>
              <a:t>Review Family Access pages.</a:t>
            </a:r>
          </a:p>
          <a:p>
            <a:endParaRPr lang="en-US" dirty="0"/>
          </a:p>
        </p:txBody>
      </p:sp>
    </p:spTree>
    <p:extLst>
      <p:ext uri="{BB962C8B-B14F-4D97-AF65-F5344CB8AC3E}">
        <p14:creationId xmlns:p14="http://schemas.microsoft.com/office/powerpoint/2010/main" val="85959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52756-F013-6240-9ADA-07515D7DB0E4}"/>
            </a:ext>
          </a:extLst>
        </p:cNvPr>
        <p:cNvGrpSpPr/>
        <p:nvPr/>
      </p:nvGrpSpPr>
      <p:grpSpPr>
        <a:xfrm>
          <a:off x="0" y="0"/>
          <a:ext cx="0" cy="0"/>
          <a:chOff x="0" y="0"/>
          <a:chExt cx="0" cy="0"/>
        </a:xfrm>
      </p:grpSpPr>
      <p:sp>
        <p:nvSpPr>
          <p:cNvPr id="41986" name="Title 1">
            <a:extLst>
              <a:ext uri="{FF2B5EF4-FFF2-40B4-BE49-F238E27FC236}">
                <a16:creationId xmlns:a16="http://schemas.microsoft.com/office/drawing/2014/main" id="{8ECF7A25-1510-BC12-C1C2-F420BFF34C39}"/>
              </a:ext>
            </a:extLst>
          </p:cNvPr>
          <p:cNvSpPr>
            <a:spLocks noGrp="1"/>
          </p:cNvSpPr>
          <p:nvPr>
            <p:ph type="title"/>
          </p:nvPr>
        </p:nvSpPr>
        <p:spPr/>
        <p:txBody>
          <a:bodyPr>
            <a:noAutofit/>
          </a:bodyPr>
          <a:lstStyle/>
          <a:p>
            <a:r>
              <a:rPr lang="en-US" altLang="en-US" sz="3600" dirty="0"/>
              <a:t>When is the 2026 Snapshot? </a:t>
            </a:r>
          </a:p>
        </p:txBody>
      </p:sp>
      <p:sp>
        <p:nvSpPr>
          <p:cNvPr id="47107" name="Content Placeholder 2">
            <a:extLst>
              <a:ext uri="{FF2B5EF4-FFF2-40B4-BE49-F238E27FC236}">
                <a16:creationId xmlns:a16="http://schemas.microsoft.com/office/drawing/2014/main" id="{AEF588C6-F590-67AE-C030-30F4D326AAF9}"/>
              </a:ext>
            </a:extLst>
          </p:cNvPr>
          <p:cNvSpPr>
            <a:spLocks noGrp="1"/>
          </p:cNvSpPr>
          <p:nvPr>
            <p:ph idx="1"/>
          </p:nvPr>
        </p:nvSpPr>
        <p:spPr>
          <a:xfrm>
            <a:off x="838200" y="1825625"/>
            <a:ext cx="10515600" cy="4308475"/>
          </a:xfrm>
        </p:spPr>
        <p:txBody>
          <a:bodyPr>
            <a:normAutofit/>
          </a:bodyPr>
          <a:lstStyle/>
          <a:p>
            <a:r>
              <a:rPr lang="en-US" dirty="0"/>
              <a:t>Schools may begin the 2026-2027 Kindergarten Readiness Snapshot </a:t>
            </a:r>
            <a:r>
              <a:rPr lang="en-US" dirty="0">
                <a:latin typeface="+mj-lt"/>
              </a:rPr>
              <a:t>March 1, 2026. </a:t>
            </a:r>
            <a:r>
              <a:rPr lang="en-US" dirty="0"/>
              <a:t>Consider the following expectations:</a:t>
            </a:r>
          </a:p>
          <a:p>
            <a:pPr lvl="1"/>
            <a:r>
              <a:rPr lang="en-US" dirty="0">
                <a:latin typeface="Open Sans" panose="020B0606030504020204" pitchFamily="34" charset="0"/>
                <a:ea typeface="Open Sans" panose="020B0606030504020204" pitchFamily="34" charset="0"/>
                <a:cs typeface="Open Sans" panose="020B0606030504020204" pitchFamily="34" charset="0"/>
              </a:rPr>
              <a:t>ASQ data will not prevent 5-year-old children from entering kindergarten.</a:t>
            </a:r>
          </a:p>
          <a:p>
            <a:pPr lvl="1"/>
            <a:r>
              <a:rPr lang="en-US" dirty="0">
                <a:latin typeface="Open Sans" panose="020B0606030504020204" pitchFamily="34" charset="0"/>
                <a:ea typeface="Open Sans" panose="020B0606030504020204" pitchFamily="34" charset="0"/>
                <a:cs typeface="Open Sans" panose="020B0606030504020204" pitchFamily="34" charset="0"/>
              </a:rPr>
              <a:t>The district will follow up with families within 2 weeks of receiving completed screenings. </a:t>
            </a:r>
          </a:p>
          <a:p>
            <a:pPr lvl="1"/>
            <a:r>
              <a:rPr lang="en-US" dirty="0">
                <a:latin typeface="Open Sans" panose="020B0606030504020204" pitchFamily="34" charset="0"/>
                <a:ea typeface="Open Sans" panose="020B0606030504020204" pitchFamily="34" charset="0"/>
                <a:cs typeface="Open Sans" panose="020B0606030504020204" pitchFamily="34" charset="0"/>
              </a:rPr>
              <a:t>The district will contact families who complete the ASQ but do not enroll so that screenings can be transferred.</a:t>
            </a:r>
          </a:p>
          <a:p>
            <a:pPr lvl="1"/>
            <a:r>
              <a:rPr lang="en-US" dirty="0">
                <a:latin typeface="Open Sans" panose="020B0606030504020204" pitchFamily="34" charset="0"/>
                <a:ea typeface="Open Sans" panose="020B0606030504020204" pitchFamily="34" charset="0"/>
                <a:cs typeface="Open Sans" panose="020B0606030504020204" pitchFamily="34" charset="0"/>
              </a:rPr>
              <a:t>A child’s kindergarten teacher will receive ASQ data prior to the first day of school.</a:t>
            </a:r>
          </a:p>
          <a:p>
            <a:r>
              <a:rPr lang="en-US" dirty="0"/>
              <a:t>All schools must administer both the ASQ-3 and ASQ:SE-2 to incoming           kindergarten students by </a:t>
            </a:r>
            <a:r>
              <a:rPr lang="en-US" dirty="0">
                <a:latin typeface="+mj-lt"/>
              </a:rPr>
              <a:t>Sept. 21, 2026. </a:t>
            </a:r>
          </a:p>
          <a:p>
            <a:r>
              <a:rPr lang="en-US" dirty="0"/>
              <a:t>All data (including paper screenings and pending Family Access screenings)           must be entered into ASQ Online by </a:t>
            </a:r>
            <a:r>
              <a:rPr lang="en-US" dirty="0">
                <a:latin typeface="+mj-lt"/>
              </a:rPr>
              <a:t>Sept. 25, 2026. </a:t>
            </a:r>
          </a:p>
        </p:txBody>
      </p:sp>
    </p:spTree>
    <p:extLst>
      <p:ext uri="{BB962C8B-B14F-4D97-AF65-F5344CB8AC3E}">
        <p14:creationId xmlns:p14="http://schemas.microsoft.com/office/powerpoint/2010/main" val="2717093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9F7EE-BD03-A6AA-B504-5C13141C2EFC}"/>
            </a:ext>
          </a:extLst>
        </p:cNvPr>
        <p:cNvGrpSpPr/>
        <p:nvPr/>
      </p:nvGrpSpPr>
      <p:grpSpPr>
        <a:xfrm>
          <a:off x="0" y="0"/>
          <a:ext cx="0" cy="0"/>
          <a:chOff x="0" y="0"/>
          <a:chExt cx="0" cy="0"/>
        </a:xfrm>
      </p:grpSpPr>
      <p:sp>
        <p:nvSpPr>
          <p:cNvPr id="41986" name="Title 1">
            <a:extLst>
              <a:ext uri="{FF2B5EF4-FFF2-40B4-BE49-F238E27FC236}">
                <a16:creationId xmlns:a16="http://schemas.microsoft.com/office/drawing/2014/main" id="{8C2D0A58-0AA3-BF3E-DBBB-B4E25E7CA69D}"/>
              </a:ext>
            </a:extLst>
          </p:cNvPr>
          <p:cNvSpPr>
            <a:spLocks noGrp="1"/>
          </p:cNvSpPr>
          <p:nvPr>
            <p:ph type="title"/>
          </p:nvPr>
        </p:nvSpPr>
        <p:spPr/>
        <p:txBody>
          <a:bodyPr>
            <a:noAutofit/>
          </a:bodyPr>
          <a:lstStyle/>
          <a:p>
            <a:r>
              <a:rPr lang="en-US" altLang="en-US" sz="3600" dirty="0"/>
              <a:t>ASQ in additional languages</a:t>
            </a:r>
          </a:p>
        </p:txBody>
      </p:sp>
      <p:sp>
        <p:nvSpPr>
          <p:cNvPr id="47107" name="Content Placeholder 2">
            <a:extLst>
              <a:ext uri="{FF2B5EF4-FFF2-40B4-BE49-F238E27FC236}">
                <a16:creationId xmlns:a16="http://schemas.microsoft.com/office/drawing/2014/main" id="{07822F0B-A6F5-4605-2D8D-6598E7D3E225}"/>
              </a:ext>
            </a:extLst>
          </p:cNvPr>
          <p:cNvSpPr>
            <a:spLocks noGrp="1"/>
          </p:cNvSpPr>
          <p:nvPr>
            <p:ph idx="1"/>
          </p:nvPr>
        </p:nvSpPr>
        <p:spPr>
          <a:xfrm>
            <a:off x="838200" y="1825625"/>
            <a:ext cx="10515600" cy="4308475"/>
          </a:xfrm>
        </p:spPr>
        <p:txBody>
          <a:bodyPr>
            <a:normAutofit/>
          </a:bodyPr>
          <a:lstStyle/>
          <a:p>
            <a:r>
              <a:rPr lang="en-US" sz="2400" dirty="0"/>
              <a:t>As of 2025-2026, all Kansas schools have access to the ASQ-3 and the ASQ:SE-2 in Spanish. </a:t>
            </a:r>
          </a:p>
          <a:p>
            <a:pPr lvl="1"/>
            <a:r>
              <a:rPr lang="en-US" sz="1800" dirty="0">
                <a:latin typeface="Open Sans" panose="020B0606030504020204" pitchFamily="34" charset="0"/>
                <a:ea typeface="Open Sans" panose="020B0606030504020204" pitchFamily="34" charset="0"/>
                <a:cs typeface="Open Sans" panose="020B0606030504020204" pitchFamily="34" charset="0"/>
                <a:hlinkClick r:id="rId3"/>
              </a:rPr>
              <a:t>The Kindergarten Readiness Snapshot Fact Sheet</a:t>
            </a:r>
            <a:r>
              <a:rPr lang="en-US" sz="1800" dirty="0">
                <a:latin typeface="Open Sans" panose="020B0606030504020204" pitchFamily="34" charset="0"/>
                <a:ea typeface="Open Sans" panose="020B0606030504020204" pitchFamily="34" charset="0"/>
                <a:cs typeface="Open Sans" panose="020B0606030504020204" pitchFamily="34" charset="0"/>
              </a:rPr>
              <a:t> includes </a:t>
            </a:r>
            <a:r>
              <a:rPr lang="en-US" sz="1800" dirty="0">
                <a:latin typeface="Open Sans" panose="020B0606030504020204" pitchFamily="34" charset="0"/>
                <a:ea typeface="Open Sans" panose="020B0606030504020204" pitchFamily="34" charset="0"/>
                <a:cs typeface="Open Sans" panose="020B0606030504020204" pitchFamily="34" charset="0"/>
                <a:hlinkClick r:id="rId4"/>
              </a:rPr>
              <a:t>a link to a tip sheet </a:t>
            </a:r>
            <a:r>
              <a:rPr lang="en-US" sz="1800" dirty="0">
                <a:latin typeface="Open Sans" panose="020B0606030504020204" pitchFamily="34" charset="0"/>
                <a:ea typeface="Open Sans" panose="020B0606030504020204" pitchFamily="34" charset="0"/>
                <a:cs typeface="Open Sans" panose="020B0606030504020204" pitchFamily="34" charset="0"/>
              </a:rPr>
              <a:t>with instructions on how to finish setting up new Spanish Family Access pages and resources to support screening in additional languages. </a:t>
            </a:r>
          </a:p>
          <a:p>
            <a:pPr lvl="1"/>
            <a:r>
              <a:rPr lang="en-US" sz="1800" dirty="0">
                <a:latin typeface="Open Sans" panose="020B0606030504020204" pitchFamily="34" charset="0"/>
                <a:ea typeface="Open Sans" panose="020B0606030504020204" pitchFamily="34" charset="0"/>
                <a:cs typeface="Open Sans" panose="020B0606030504020204" pitchFamily="34" charset="0"/>
              </a:rPr>
              <a:t>Spanish questionnaires are also available to print from the “Screening Management” page under the “View/Print Documents” tab in ASQ Online. </a:t>
            </a:r>
          </a:p>
          <a:p>
            <a:r>
              <a:rPr lang="en-US" sz="2200" dirty="0"/>
              <a:t>The ASQ-3 is also available in Arabic, French, Vietnamese, and Chinese - although we don't have the 72-month interval translated in these languages - and the ASQ:SE-2 is available in Arabic, French, and Vietnamese.</a:t>
            </a:r>
          </a:p>
          <a:p>
            <a:pPr lvl="1"/>
            <a:r>
              <a:rPr lang="en-US" dirty="0">
                <a:latin typeface="Open Sans" panose="020B0606030504020204" pitchFamily="34" charset="0"/>
                <a:ea typeface="Open Sans" panose="020B0606030504020204" pitchFamily="34" charset="0"/>
                <a:cs typeface="Open Sans" panose="020B0606030504020204" pitchFamily="34" charset="0"/>
              </a:rPr>
              <a:t>Contact </a:t>
            </a:r>
            <a:r>
              <a:rPr lang="en-US" dirty="0">
                <a:latin typeface="Open Sans" panose="020B0606030504020204" pitchFamily="34" charset="0"/>
                <a:ea typeface="Open Sans" panose="020B0606030504020204" pitchFamily="34" charset="0"/>
                <a:cs typeface="Open Sans" panose="020B0606030504020204" pitchFamily="34" charset="0"/>
                <a:hlinkClick r:id="rId5"/>
              </a:rPr>
              <a:t>Amanda.Petersen@ksde.gov</a:t>
            </a:r>
            <a:r>
              <a:rPr lang="en-US" dirty="0">
                <a:latin typeface="Open Sans" panose="020B0606030504020204" pitchFamily="34" charset="0"/>
                <a:ea typeface="Open Sans" panose="020B0606030504020204" pitchFamily="34" charset="0"/>
                <a:cs typeface="Open Sans" panose="020B0606030504020204" pitchFamily="34" charset="0"/>
              </a:rPr>
              <a:t> for assistance in adding these languages.</a:t>
            </a:r>
          </a:p>
        </p:txBody>
      </p:sp>
    </p:spTree>
    <p:extLst>
      <p:ext uri="{BB962C8B-B14F-4D97-AF65-F5344CB8AC3E}">
        <p14:creationId xmlns:p14="http://schemas.microsoft.com/office/powerpoint/2010/main" val="286046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D56FD-7B36-EE71-5E62-7C944BD7CF79}"/>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CFC02269-9090-90A2-405C-72D700138938}"/>
              </a:ext>
            </a:extLst>
          </p:cNvPr>
          <p:cNvSpPr>
            <a:spLocks noGrp="1"/>
          </p:cNvSpPr>
          <p:nvPr>
            <p:ph type="title"/>
          </p:nvPr>
        </p:nvSpPr>
        <p:spPr>
          <a:xfrm>
            <a:off x="838200" y="365125"/>
            <a:ext cx="10515600" cy="1325563"/>
          </a:xfrm>
        </p:spPr>
        <p:txBody>
          <a:bodyPr anchor="ctr">
            <a:normAutofit/>
          </a:bodyPr>
          <a:lstStyle/>
          <a:p>
            <a:pPr>
              <a:lnSpc>
                <a:spcPct val="90000"/>
              </a:lnSpc>
            </a:pPr>
            <a:r>
              <a:rPr lang="en-US" sz="4100"/>
              <a:t>A child’s earliest years are an incredible opportunity to support later success.</a:t>
            </a:r>
            <a:endParaRPr lang="en-US" sz="4100" dirty="0"/>
          </a:p>
        </p:txBody>
      </p:sp>
      <p:sp>
        <p:nvSpPr>
          <p:cNvPr id="15" name="Content Placeholder 14">
            <a:extLst>
              <a:ext uri="{FF2B5EF4-FFF2-40B4-BE49-F238E27FC236}">
                <a16:creationId xmlns:a16="http://schemas.microsoft.com/office/drawing/2014/main" id="{2B6E0B09-729A-B629-B75B-40A7669D0A0E}"/>
              </a:ext>
            </a:extLst>
          </p:cNvPr>
          <p:cNvSpPr>
            <a:spLocks noGrp="1"/>
          </p:cNvSpPr>
          <p:nvPr>
            <p:ph sz="half" idx="1"/>
          </p:nvPr>
        </p:nvSpPr>
        <p:spPr>
          <a:xfrm>
            <a:off x="838200" y="1825624"/>
            <a:ext cx="7025640" cy="4502605"/>
          </a:xfrm>
        </p:spPr>
        <p:txBody>
          <a:bodyPr>
            <a:normAutofit/>
          </a:bodyPr>
          <a:lstStyle/>
          <a:p>
            <a:pPr>
              <a:lnSpc>
                <a:spcPct val="110000"/>
              </a:lnSpc>
              <a:spcBef>
                <a:spcPts val="0"/>
              </a:spcBef>
              <a:spcAft>
                <a:spcPts val="0"/>
              </a:spcAft>
            </a:pPr>
            <a:r>
              <a:rPr lang="en-US" sz="2400" dirty="0">
                <a:latin typeface="+mj-lt"/>
              </a:rPr>
              <a:t>More than 90% </a:t>
            </a:r>
            <a:r>
              <a:rPr lang="en-US" sz="2400" dirty="0"/>
              <a:t>of a child’s brain architecture develops by age five. </a:t>
            </a:r>
          </a:p>
          <a:p>
            <a:pPr>
              <a:lnSpc>
                <a:spcPct val="110000"/>
              </a:lnSpc>
              <a:spcBef>
                <a:spcPts val="0"/>
              </a:spcBef>
              <a:spcAft>
                <a:spcPts val="0"/>
              </a:spcAft>
            </a:pPr>
            <a:r>
              <a:rPr lang="en-US" sz="2400" dirty="0"/>
              <a:t>Families are children’s </a:t>
            </a:r>
            <a:r>
              <a:rPr lang="en-US" sz="2400" dirty="0">
                <a:latin typeface="+mj-lt"/>
              </a:rPr>
              <a:t>first</a:t>
            </a:r>
            <a:r>
              <a:rPr lang="en-US" sz="2400" dirty="0"/>
              <a:t> and </a:t>
            </a:r>
            <a:r>
              <a:rPr lang="en-US" sz="2400" dirty="0">
                <a:latin typeface="+mj-lt"/>
              </a:rPr>
              <a:t>most important</a:t>
            </a:r>
            <a:r>
              <a:rPr lang="en-US" sz="2400" dirty="0"/>
              <a:t> teachers. </a:t>
            </a:r>
          </a:p>
          <a:p>
            <a:pPr>
              <a:lnSpc>
                <a:spcPct val="110000"/>
              </a:lnSpc>
              <a:spcBef>
                <a:spcPts val="0"/>
              </a:spcBef>
              <a:spcAft>
                <a:spcPts val="0"/>
              </a:spcAft>
            </a:pPr>
            <a:r>
              <a:rPr lang="en-US" sz="2400" dirty="0">
                <a:latin typeface="+mj-lt"/>
              </a:rPr>
              <a:t>Strong relationships</a:t>
            </a:r>
            <a:r>
              <a:rPr lang="en-US" sz="2400" dirty="0"/>
              <a:t> between families and teachers lay the foundation for a successful school year. </a:t>
            </a:r>
          </a:p>
        </p:txBody>
      </p:sp>
      <p:pic>
        <p:nvPicPr>
          <p:cNvPr id="4" name="Content Placeholder 4" descr="Icon of adult and child reading a book with an apple on the cover">
            <a:extLst>
              <a:ext uri="{FF2B5EF4-FFF2-40B4-BE49-F238E27FC236}">
                <a16:creationId xmlns:a16="http://schemas.microsoft.com/office/drawing/2014/main" id="{AFA4F3F0-1227-E092-AFC7-C0ACE371669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861" b="95842" l="9532" r="89568">
                        <a14:foregroundMark x1="40108" y1="92308" x2="40108" y2="92308"/>
                        <a14:foregroundMark x1="52698" y1="95842" x2="52698" y2="95842"/>
                        <a14:foregroundMark x1="41906" y1="92723" x2="44424" y2="91684"/>
                        <a14:foregroundMark x1="41007" y1="92723" x2="41007" y2="92723"/>
                        <a14:foregroundMark x1="40468" y1="92723" x2="40468" y2="92723"/>
                        <a14:foregroundMark x1="41187" y1="91268" x2="41187" y2="91268"/>
                        <a14:foregroundMark x1="40647" y1="91892" x2="40647" y2="92723"/>
                        <a14:foregroundMark x1="51619" y1="6861" x2="51619" y2="6861"/>
                      </a14:backgroundRemoval>
                    </a14:imgEffect>
                  </a14:imgLayer>
                </a14:imgProps>
              </a:ext>
              <a:ext uri="{28A0092B-C50C-407E-A947-70E740481C1C}">
                <a14:useLocalDpi xmlns:a14="http://schemas.microsoft.com/office/drawing/2010/main"/>
              </a:ext>
            </a:extLst>
          </a:blip>
          <a:stretch>
            <a:fillRect/>
          </a:stretch>
        </p:blipFill>
        <p:spPr>
          <a:xfrm>
            <a:off x="7435930" y="1946697"/>
            <a:ext cx="4025446" cy="3482445"/>
          </a:xfrm>
          <a:prstGeom prst="rect">
            <a:avLst/>
          </a:prstGeom>
          <a:noFill/>
        </p:spPr>
      </p:pic>
    </p:spTree>
    <p:extLst>
      <p:ext uri="{BB962C8B-B14F-4D97-AF65-F5344CB8AC3E}">
        <p14:creationId xmlns:p14="http://schemas.microsoft.com/office/powerpoint/2010/main" val="3844294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F8FFD-F464-8DE5-C21A-E8ABA6DFD05C}"/>
            </a:ext>
          </a:extLst>
        </p:cNvPr>
        <p:cNvGrpSpPr/>
        <p:nvPr/>
      </p:nvGrpSpPr>
      <p:grpSpPr>
        <a:xfrm>
          <a:off x="0" y="0"/>
          <a:ext cx="0" cy="0"/>
          <a:chOff x="0" y="0"/>
          <a:chExt cx="0" cy="0"/>
        </a:xfrm>
      </p:grpSpPr>
      <p:sp>
        <p:nvSpPr>
          <p:cNvPr id="41986" name="Title 1">
            <a:extLst>
              <a:ext uri="{FF2B5EF4-FFF2-40B4-BE49-F238E27FC236}">
                <a16:creationId xmlns:a16="http://schemas.microsoft.com/office/drawing/2014/main" id="{B0CE928F-B832-2D7D-0981-3829356361BF}"/>
              </a:ext>
            </a:extLst>
          </p:cNvPr>
          <p:cNvSpPr>
            <a:spLocks noGrp="1"/>
          </p:cNvSpPr>
          <p:nvPr>
            <p:ph type="title"/>
          </p:nvPr>
        </p:nvSpPr>
        <p:spPr/>
        <p:txBody>
          <a:bodyPr>
            <a:noAutofit/>
          </a:bodyPr>
          <a:lstStyle/>
          <a:p>
            <a:r>
              <a:rPr lang="en-US" altLang="en-US" sz="3600" dirty="0"/>
              <a:t>ASQ for students with IEPs</a:t>
            </a:r>
          </a:p>
        </p:txBody>
      </p:sp>
      <p:sp>
        <p:nvSpPr>
          <p:cNvPr id="47107" name="Content Placeholder 2">
            <a:extLst>
              <a:ext uri="{FF2B5EF4-FFF2-40B4-BE49-F238E27FC236}">
                <a16:creationId xmlns:a16="http://schemas.microsoft.com/office/drawing/2014/main" id="{49A62CB2-3F69-3277-E53C-EA9692382479}"/>
              </a:ext>
            </a:extLst>
          </p:cNvPr>
          <p:cNvSpPr>
            <a:spLocks noGrp="1"/>
          </p:cNvSpPr>
          <p:nvPr>
            <p:ph idx="1"/>
          </p:nvPr>
        </p:nvSpPr>
        <p:spPr>
          <a:xfrm>
            <a:off x="838200" y="1825625"/>
            <a:ext cx="10515600" cy="4308475"/>
          </a:xfrm>
        </p:spPr>
        <p:txBody>
          <a:bodyPr>
            <a:noAutofit/>
          </a:bodyPr>
          <a:lstStyle/>
          <a:p>
            <a:pPr marL="0" indent="0">
              <a:buNone/>
            </a:pPr>
            <a:r>
              <a:rPr lang="en-US" sz="2200" dirty="0">
                <a:latin typeface="+mj-lt"/>
              </a:rPr>
              <a:t>From the </a:t>
            </a:r>
            <a:r>
              <a:rPr lang="en-US" sz="2200" dirty="0">
                <a:latin typeface="+mj-lt"/>
                <a:hlinkClick r:id="rId3"/>
              </a:rPr>
              <a:t>Frequently Asked Questions posted at agesandstages.com/</a:t>
            </a:r>
            <a:r>
              <a:rPr lang="en-US" sz="2200" dirty="0" err="1">
                <a:latin typeface="+mj-lt"/>
                <a:hlinkClick r:id="rId3"/>
              </a:rPr>
              <a:t>ks</a:t>
            </a:r>
            <a:r>
              <a:rPr lang="en-US" sz="2200" dirty="0">
                <a:latin typeface="+mj-lt"/>
              </a:rPr>
              <a:t>:  Should children with IEPs be given ASQ-3 and/or ASQ:SE-2?</a:t>
            </a:r>
          </a:p>
          <a:p>
            <a:pPr marL="274320" lvl="1" indent="0">
              <a:buNone/>
            </a:pPr>
            <a:r>
              <a:rPr lang="en-US" sz="2200" i="1" dirty="0">
                <a:latin typeface="Open Sans" panose="020B0606030504020204" pitchFamily="34" charset="0"/>
                <a:ea typeface="Open Sans" panose="020B0606030504020204" pitchFamily="34" charset="0"/>
                <a:cs typeface="Open Sans" panose="020B0606030504020204" pitchFamily="34" charset="0"/>
              </a:rPr>
              <a:t>Every family has the opportunity to participate in the screening. It is family choice if they participate by completing ASQ-3 and ASQ:SE-2, but it is not required. If a child is already receiving special education services, it may not be appropriate to complete the screening. If you believe completing ASQs would be inappropriate or not a positive, relationship-building experience for the parent, collaborate with your Special Education team and document as a team your rationale for exempting this child/family from the screening process. On a child’s profile page, select “Determined screening was inappropriate” under “Reason for not participating.” Completing ASQ is a parent’s choice.</a:t>
            </a:r>
          </a:p>
        </p:txBody>
      </p:sp>
    </p:spTree>
    <p:extLst>
      <p:ext uri="{BB962C8B-B14F-4D97-AF65-F5344CB8AC3E}">
        <p14:creationId xmlns:p14="http://schemas.microsoft.com/office/powerpoint/2010/main" val="1724308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7ADA0-E1EE-ED32-B95A-5125EA868F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E3C8C3-44B6-EA03-8656-3ED1A75C33BE}"/>
              </a:ext>
            </a:extLst>
          </p:cNvPr>
          <p:cNvSpPr>
            <a:spLocks noGrp="1"/>
          </p:cNvSpPr>
          <p:nvPr>
            <p:ph type="title"/>
          </p:nvPr>
        </p:nvSpPr>
        <p:spPr>
          <a:xfrm>
            <a:off x="1036948" y="884237"/>
            <a:ext cx="7293625" cy="3876023"/>
          </a:xfrm>
        </p:spPr>
        <p:txBody>
          <a:bodyPr>
            <a:noAutofit/>
          </a:bodyPr>
          <a:lstStyle/>
          <a:p>
            <a:r>
              <a:rPr lang="en-US" sz="4400" dirty="0"/>
              <a:t>Reflect: Who do you need to work with to finalize your plan for next year’s Snapshot? </a:t>
            </a:r>
            <a:br>
              <a:rPr lang="en-US" sz="4400" dirty="0"/>
            </a:br>
            <a:r>
              <a:rPr lang="en-US" sz="4400" dirty="0"/>
              <a:t>How will you ensure that your plan will include sharing ASQ results with families?</a:t>
            </a:r>
          </a:p>
        </p:txBody>
      </p:sp>
    </p:spTree>
    <p:extLst>
      <p:ext uri="{BB962C8B-B14F-4D97-AF65-F5344CB8AC3E}">
        <p14:creationId xmlns:p14="http://schemas.microsoft.com/office/powerpoint/2010/main" val="924105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B01B5-CDB7-F0D1-5BCF-7854572C6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EB8CC-3A3E-9F03-477F-6D1906B910EC}"/>
              </a:ext>
            </a:extLst>
          </p:cNvPr>
          <p:cNvSpPr>
            <a:spLocks noGrp="1"/>
          </p:cNvSpPr>
          <p:nvPr>
            <p:ph type="title"/>
          </p:nvPr>
        </p:nvSpPr>
        <p:spPr/>
        <p:txBody>
          <a:bodyPr/>
          <a:lstStyle/>
          <a:p>
            <a:r>
              <a:rPr lang="en-US" dirty="0"/>
              <a:t>With a partner, pick one to answer:</a:t>
            </a:r>
          </a:p>
        </p:txBody>
      </p:sp>
      <p:sp>
        <p:nvSpPr>
          <p:cNvPr id="3" name="Content Placeholder 2">
            <a:extLst>
              <a:ext uri="{FF2B5EF4-FFF2-40B4-BE49-F238E27FC236}">
                <a16:creationId xmlns:a16="http://schemas.microsoft.com/office/drawing/2014/main" id="{BCA23A8B-CA32-1351-22A7-9949D94E3847}"/>
              </a:ext>
            </a:extLst>
          </p:cNvPr>
          <p:cNvSpPr>
            <a:spLocks noGrp="1"/>
          </p:cNvSpPr>
          <p:nvPr>
            <p:ph idx="1"/>
          </p:nvPr>
        </p:nvSpPr>
        <p:spPr/>
        <p:txBody>
          <a:bodyPr/>
          <a:lstStyle/>
          <a:p>
            <a:r>
              <a:rPr lang="en-US" sz="4400" dirty="0">
                <a:latin typeface="+mj-lt"/>
              </a:rPr>
              <a:t> What</a:t>
            </a:r>
            <a:r>
              <a:rPr lang="en-US" sz="4400" dirty="0"/>
              <a:t> – </a:t>
            </a:r>
            <a:r>
              <a:rPr lang="en-US" sz="4400" i="1" dirty="0"/>
              <a:t>did you learn? </a:t>
            </a:r>
          </a:p>
          <a:p>
            <a:r>
              <a:rPr lang="en-US" sz="4400" dirty="0">
                <a:latin typeface="+mj-lt"/>
                <a:ea typeface="Open Sans" panose="020B0606030504020204" pitchFamily="34" charset="0"/>
                <a:cs typeface="Open Sans" panose="020B0606030504020204" pitchFamily="34" charset="0"/>
              </a:rPr>
              <a:t> So </a:t>
            </a:r>
            <a:r>
              <a:rPr lang="en-US" sz="4400" dirty="0">
                <a:latin typeface="+mj-lt"/>
              </a:rPr>
              <a:t>What </a:t>
            </a:r>
            <a:r>
              <a:rPr lang="en-US" sz="4400" dirty="0"/>
              <a:t>– </a:t>
            </a:r>
            <a:r>
              <a:rPr lang="en-US" sz="4400" i="1" dirty="0"/>
              <a:t>why does it matter? </a:t>
            </a:r>
          </a:p>
          <a:p>
            <a:r>
              <a:rPr lang="en-US" sz="4400" dirty="0">
                <a:latin typeface="+mj-lt"/>
                <a:ea typeface="Open Sans" panose="020B0606030504020204" pitchFamily="34" charset="0"/>
                <a:cs typeface="Open Sans" panose="020B0606030504020204" pitchFamily="34" charset="0"/>
              </a:rPr>
              <a:t> Now </a:t>
            </a:r>
            <a:r>
              <a:rPr lang="en-US" sz="4400" dirty="0">
                <a:latin typeface="+mj-lt"/>
              </a:rPr>
              <a:t>What </a:t>
            </a:r>
            <a:r>
              <a:rPr lang="en-US" sz="4400" dirty="0"/>
              <a:t>– </a:t>
            </a:r>
            <a:r>
              <a:rPr lang="en-US" sz="4400" i="1" dirty="0"/>
              <a:t>will you do next? </a:t>
            </a:r>
            <a:endParaRPr lang="en-US" sz="44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8941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C3239-D208-03A7-1554-76030870FB67}"/>
              </a:ext>
            </a:extLst>
          </p:cNvPr>
          <p:cNvSpPr>
            <a:spLocks noGrp="1"/>
          </p:cNvSpPr>
          <p:nvPr>
            <p:ph type="title"/>
          </p:nvPr>
        </p:nvSpPr>
        <p:spPr>
          <a:xfrm>
            <a:off x="1150070" y="884238"/>
            <a:ext cx="7303051" cy="3876023"/>
          </a:xfrm>
        </p:spPr>
        <p:txBody>
          <a:bodyPr>
            <a:normAutofit fontScale="90000"/>
          </a:bodyPr>
          <a:lstStyle/>
          <a:p>
            <a:r>
              <a:rPr lang="en-US" dirty="0"/>
              <a:t>Professional Development &amp; Collaboration for </a:t>
            </a:r>
            <a:br>
              <a:rPr lang="en-US" dirty="0"/>
            </a:br>
            <a:r>
              <a:rPr lang="en-US" dirty="0"/>
              <a:t>Early Childhood Educators</a:t>
            </a:r>
          </a:p>
        </p:txBody>
      </p:sp>
    </p:spTree>
    <p:extLst>
      <p:ext uri="{BB962C8B-B14F-4D97-AF65-F5344CB8AC3E}">
        <p14:creationId xmlns:p14="http://schemas.microsoft.com/office/powerpoint/2010/main" val="2880644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4907-B230-5B44-06FE-87F6B1AF0E43}"/>
              </a:ext>
            </a:extLst>
          </p:cNvPr>
          <p:cNvSpPr>
            <a:spLocks noGrp="1"/>
          </p:cNvSpPr>
          <p:nvPr>
            <p:ph type="title"/>
          </p:nvPr>
        </p:nvSpPr>
        <p:spPr/>
        <p:txBody>
          <a:bodyPr/>
          <a:lstStyle/>
          <a:p>
            <a:r>
              <a:rPr lang="en-US" dirty="0"/>
              <a:t>Upcoming Opportunities</a:t>
            </a:r>
          </a:p>
        </p:txBody>
      </p:sp>
      <p:sp>
        <p:nvSpPr>
          <p:cNvPr id="3" name="Content Placeholder 2">
            <a:extLst>
              <a:ext uri="{FF2B5EF4-FFF2-40B4-BE49-F238E27FC236}">
                <a16:creationId xmlns:a16="http://schemas.microsoft.com/office/drawing/2014/main" id="{994945FC-9C52-B888-054C-C451AD3AC85E}"/>
              </a:ext>
            </a:extLst>
          </p:cNvPr>
          <p:cNvSpPr>
            <a:spLocks noGrp="1"/>
          </p:cNvSpPr>
          <p:nvPr>
            <p:ph idx="1"/>
          </p:nvPr>
        </p:nvSpPr>
        <p:spPr/>
        <p:txBody>
          <a:bodyPr/>
          <a:lstStyle/>
          <a:p>
            <a:r>
              <a:rPr lang="en-US" dirty="0" err="1"/>
              <a:t>Kinders</a:t>
            </a:r>
            <a:r>
              <a:rPr lang="en-US" dirty="0"/>
              <a:t> Can! Conferences</a:t>
            </a:r>
          </a:p>
          <a:p>
            <a:pPr lvl="1"/>
            <a:r>
              <a:rPr lang="en-US" dirty="0">
                <a:latin typeface="Open Sans" panose="020B0606030504020204" pitchFamily="34" charset="0"/>
                <a:ea typeface="Open Sans" panose="020B0606030504020204" pitchFamily="34" charset="0"/>
                <a:cs typeface="Open Sans" panose="020B0606030504020204" pitchFamily="34" charset="0"/>
                <a:hlinkClick r:id="rId2"/>
              </a:rPr>
              <a:t>December 2 in Girard</a:t>
            </a:r>
            <a:endParaRPr lang="en-US" dirty="0">
              <a:latin typeface="Open Sans" panose="020B0606030504020204" pitchFamily="34" charset="0"/>
              <a:ea typeface="Open Sans" panose="020B0606030504020204" pitchFamily="34" charset="0"/>
              <a:cs typeface="Open Sans" panose="020B0606030504020204" pitchFamily="34" charset="0"/>
            </a:endParaRPr>
          </a:p>
          <a:p>
            <a:pPr lvl="1"/>
            <a:r>
              <a:rPr lang="en-US" dirty="0">
                <a:latin typeface="Open Sans" panose="020B0606030504020204" pitchFamily="34" charset="0"/>
                <a:ea typeface="Open Sans" panose="020B0606030504020204" pitchFamily="34" charset="0"/>
                <a:cs typeface="Open Sans" panose="020B0606030504020204" pitchFamily="34" charset="0"/>
                <a:hlinkClick r:id="rId3"/>
              </a:rPr>
              <a:t>December 4 in Lawrence</a:t>
            </a:r>
            <a:endParaRPr lang="en-US" dirty="0">
              <a:latin typeface="Open Sans" panose="020B0606030504020204" pitchFamily="34" charset="0"/>
              <a:ea typeface="Open Sans" panose="020B0606030504020204" pitchFamily="34" charset="0"/>
              <a:cs typeface="Open Sans" panose="020B0606030504020204" pitchFamily="34" charset="0"/>
            </a:endParaRPr>
          </a:p>
          <a:p>
            <a:pPr lvl="1"/>
            <a:r>
              <a:rPr lang="en-US" dirty="0">
                <a:latin typeface="Open Sans" panose="020B0606030504020204" pitchFamily="34" charset="0"/>
                <a:ea typeface="Open Sans" panose="020B0606030504020204" pitchFamily="34" charset="0"/>
                <a:cs typeface="Open Sans" panose="020B0606030504020204" pitchFamily="34" charset="0"/>
                <a:hlinkClick r:id="rId4"/>
              </a:rPr>
              <a:t>December 11 &amp; December 12 in Hutchinson</a:t>
            </a:r>
            <a:endParaRPr lang="en-US" dirty="0">
              <a:latin typeface="Open Sans" panose="020B0606030504020204" pitchFamily="34" charset="0"/>
              <a:ea typeface="Open Sans" panose="020B0606030504020204" pitchFamily="34" charset="0"/>
              <a:cs typeface="Open Sans" panose="020B0606030504020204" pitchFamily="34" charset="0"/>
            </a:endParaRPr>
          </a:p>
          <a:p>
            <a:pPr lvl="1"/>
            <a:r>
              <a:rPr lang="en-US" dirty="0">
                <a:latin typeface="Open Sans" panose="020B0606030504020204" pitchFamily="34" charset="0"/>
                <a:ea typeface="Open Sans" panose="020B0606030504020204" pitchFamily="34" charset="0"/>
                <a:cs typeface="Open Sans" panose="020B0606030504020204" pitchFamily="34" charset="0"/>
                <a:hlinkClick r:id="rId5"/>
              </a:rPr>
              <a:t>April 10 in Sublette</a:t>
            </a: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hlinkClick r:id="rId6"/>
              </a:rPr>
              <a:t>Kansas Division for Early Childhood Conference</a:t>
            </a:r>
            <a:r>
              <a:rPr lang="en-US" dirty="0"/>
              <a:t> – February 26-27, Wichita</a:t>
            </a:r>
          </a:p>
          <a:p>
            <a:r>
              <a:rPr lang="en-US" dirty="0"/>
              <a:t>Cape Portal online training directory - </a:t>
            </a:r>
            <a:r>
              <a:rPr lang="en-US" dirty="0">
                <a:hlinkClick r:id="rId7"/>
              </a:rPr>
              <a:t>www.yourcape.org</a:t>
            </a:r>
            <a:r>
              <a:rPr lang="en-US" dirty="0"/>
              <a:t> </a:t>
            </a:r>
          </a:p>
          <a:p>
            <a:r>
              <a:rPr lang="en-US" dirty="0"/>
              <a:t>Greenbush Early Childhood Forums are free, virtual opportunities to collaborate and learn. </a:t>
            </a:r>
          </a:p>
          <a:p>
            <a:pPr lvl="1"/>
            <a:r>
              <a:rPr lang="en-US" dirty="0">
                <a:latin typeface="Open Sans" panose="020B0606030504020204" pitchFamily="34" charset="0"/>
                <a:ea typeface="Open Sans" panose="020B0606030504020204" pitchFamily="34" charset="0"/>
                <a:cs typeface="Open Sans" panose="020B0606030504020204" pitchFamily="34" charset="0"/>
              </a:rPr>
              <a:t>3:30-4:30 p.m. on Dec. 9, Jan. 13, Feb. 10, March 10, April 7 and May 12. Register at </a:t>
            </a:r>
            <a:r>
              <a:rPr lang="en-US" dirty="0">
                <a:latin typeface="Open Sans" panose="020B0606030504020204" pitchFamily="34" charset="0"/>
                <a:ea typeface="Open Sans" panose="020B0606030504020204" pitchFamily="34" charset="0"/>
                <a:cs typeface="Open Sans" panose="020B0606030504020204" pitchFamily="34" charset="0"/>
                <a:hlinkClick r:id="rId8" tooltip="https://linkprotect.cudasvc.com/url?a=https%3a%2f%2fevents.greenbush.org%2f&amp;c=E,1,vzv95-jZp8ba5m3DvZkAnx79biEv-xorFvuHk7VaXl28y7OlOVg033_DpcSoZwu_jV3HYQOcDwafTjgLDYgAob11a90qoVhze8up2jZHGq5-xBe1gmyKFA,,&amp;typo=1"/>
              </a:rPr>
              <a:t>events.greenbush.org</a:t>
            </a:r>
            <a:r>
              <a:rPr lang="en-US" dirty="0">
                <a:latin typeface="Open Sans" panose="020B0606030504020204" pitchFamily="34" charset="0"/>
                <a:ea typeface="Open Sans" panose="020B0606030504020204" pitchFamily="34" charset="0"/>
                <a:cs typeface="Open Sans" panose="020B0606030504020204" pitchFamily="34" charset="0"/>
              </a:rPr>
              <a:t>. Contact </a:t>
            </a:r>
            <a:r>
              <a:rPr lang="en-US" dirty="0">
                <a:latin typeface="Open Sans" panose="020B0606030504020204" pitchFamily="34" charset="0"/>
                <a:ea typeface="Open Sans" panose="020B0606030504020204" pitchFamily="34" charset="0"/>
                <a:cs typeface="Open Sans" panose="020B0606030504020204" pitchFamily="34" charset="0"/>
                <a:hlinkClick r:id="rId9"/>
              </a:rPr>
              <a:t>Andrea.Scott@greenbush.org</a:t>
            </a:r>
            <a:r>
              <a:rPr lang="en-US" dirty="0">
                <a:latin typeface="Open Sans" panose="020B0606030504020204" pitchFamily="34" charset="0"/>
                <a:ea typeface="Open Sans" panose="020B0606030504020204" pitchFamily="34" charset="0"/>
                <a:cs typeface="Open Sans" panose="020B0606030504020204" pitchFamily="34" charset="0"/>
              </a:rPr>
              <a:t> with questions.</a:t>
            </a:r>
          </a:p>
        </p:txBody>
      </p:sp>
    </p:spTree>
    <p:extLst>
      <p:ext uri="{BB962C8B-B14F-4D97-AF65-F5344CB8AC3E}">
        <p14:creationId xmlns:p14="http://schemas.microsoft.com/office/powerpoint/2010/main" val="3170622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473AB-3E92-EB98-5247-0664797BD0C6}"/>
              </a:ext>
            </a:extLst>
          </p:cNvPr>
          <p:cNvSpPr>
            <a:spLocks noGrp="1"/>
          </p:cNvSpPr>
          <p:nvPr>
            <p:ph type="title"/>
          </p:nvPr>
        </p:nvSpPr>
        <p:spPr/>
        <p:txBody>
          <a:bodyPr/>
          <a:lstStyle/>
          <a:p>
            <a:r>
              <a:rPr lang="en-US" dirty="0"/>
              <a:t>Tools you can use!</a:t>
            </a:r>
          </a:p>
        </p:txBody>
      </p:sp>
      <p:sp>
        <p:nvSpPr>
          <p:cNvPr id="4" name="Text Placeholder 3">
            <a:extLst>
              <a:ext uri="{FF2B5EF4-FFF2-40B4-BE49-F238E27FC236}">
                <a16:creationId xmlns:a16="http://schemas.microsoft.com/office/drawing/2014/main" id="{4449FF42-ABFB-884A-B5F1-B700C4B05D07}"/>
              </a:ext>
            </a:extLst>
          </p:cNvPr>
          <p:cNvSpPr>
            <a:spLocks noGrp="1"/>
          </p:cNvSpPr>
          <p:nvPr>
            <p:ph type="body" idx="1"/>
          </p:nvPr>
        </p:nvSpPr>
        <p:spPr>
          <a:xfrm>
            <a:off x="1084725" y="1681163"/>
            <a:ext cx="4912850" cy="616267"/>
          </a:xfrm>
        </p:spPr>
        <p:txBody>
          <a:bodyPr/>
          <a:lstStyle/>
          <a:p>
            <a:r>
              <a:rPr lang="en-US" dirty="0">
                <a:hlinkClick r:id="rId3"/>
              </a:rPr>
              <a:t>Kansas Prekindergarten Guide</a:t>
            </a:r>
            <a:endParaRPr lang="en-US" dirty="0"/>
          </a:p>
        </p:txBody>
      </p:sp>
      <p:pic>
        <p:nvPicPr>
          <p:cNvPr id="9" name="Content Placeholder 8" descr="A Picture of the Kansas Prekindergarten Guide.">
            <a:extLst>
              <a:ext uri="{FF2B5EF4-FFF2-40B4-BE49-F238E27FC236}">
                <a16:creationId xmlns:a16="http://schemas.microsoft.com/office/drawing/2014/main" id="{FD8B89D2-9726-57E3-FB65-FBF628DBA99C}"/>
              </a:ext>
            </a:extLst>
          </p:cNvPr>
          <p:cNvPicPr>
            <a:picLocks noGrp="1" noChangeAspect="1"/>
          </p:cNvPicPr>
          <p:nvPr>
            <p:ph sz="half" idx="2"/>
          </p:nvPr>
        </p:nvPicPr>
        <p:blipFill>
          <a:blip r:embed="rId4"/>
          <a:stretch>
            <a:fillRect/>
          </a:stretch>
        </p:blipFill>
        <p:spPr>
          <a:xfrm>
            <a:off x="2114396" y="2505075"/>
            <a:ext cx="2768720" cy="3575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5">
            <a:extLst>
              <a:ext uri="{FF2B5EF4-FFF2-40B4-BE49-F238E27FC236}">
                <a16:creationId xmlns:a16="http://schemas.microsoft.com/office/drawing/2014/main" id="{8D5CA50B-81A9-0E0D-CB83-97E996499DF5}"/>
              </a:ext>
            </a:extLst>
          </p:cNvPr>
          <p:cNvSpPr>
            <a:spLocks noGrp="1"/>
          </p:cNvSpPr>
          <p:nvPr>
            <p:ph type="body" sz="quarter" idx="3"/>
          </p:nvPr>
        </p:nvSpPr>
        <p:spPr>
          <a:xfrm>
            <a:off x="6271901" y="1577340"/>
            <a:ext cx="4569515" cy="823912"/>
          </a:xfrm>
        </p:spPr>
        <p:txBody>
          <a:bodyPr/>
          <a:lstStyle/>
          <a:p>
            <a:pPr algn="ctr"/>
            <a:r>
              <a:rPr lang="en-US" dirty="0">
                <a:hlinkClick r:id="rId5"/>
              </a:rPr>
              <a:t>Kansas Kindergarten Guide</a:t>
            </a:r>
            <a:endParaRPr lang="en-US" dirty="0"/>
          </a:p>
        </p:txBody>
      </p:sp>
      <p:pic>
        <p:nvPicPr>
          <p:cNvPr id="8" name="Content Placeholder 7" descr="Kansas Kindergarten Guide Cover">
            <a:extLst>
              <a:ext uri="{FF2B5EF4-FFF2-40B4-BE49-F238E27FC236}">
                <a16:creationId xmlns:a16="http://schemas.microsoft.com/office/drawing/2014/main" id="{CF6D4486-D283-CEFA-0F45-193654E82871}"/>
              </a:ext>
            </a:extLst>
          </p:cNvPr>
          <p:cNvPicPr>
            <a:picLocks noGrp="1" noChangeAspect="1"/>
          </p:cNvPicPr>
          <p:nvPr>
            <p:ph sz="quarter" idx="4"/>
          </p:nvPr>
        </p:nvPicPr>
        <p:blipFill>
          <a:blip r:embed="rId6"/>
          <a:stretch>
            <a:fillRect/>
          </a:stretch>
        </p:blipFill>
        <p:spPr>
          <a:xfrm>
            <a:off x="7176149" y="2505075"/>
            <a:ext cx="2846676" cy="3684588"/>
          </a:xfrm>
          <a:prstGeom prst="rect">
            <a:avLst/>
          </a:prstGeom>
          <a:noFill/>
        </p:spPr>
      </p:pic>
    </p:spTree>
    <p:extLst>
      <p:ext uri="{BB962C8B-B14F-4D97-AF65-F5344CB8AC3E}">
        <p14:creationId xmlns:p14="http://schemas.microsoft.com/office/powerpoint/2010/main" val="3417738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54521-42B8-7A88-AB85-9B6C68230F9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3E1E7A2-62B1-2918-CE09-703642BCDA2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42990">
            <a:off x="3480608" y="2369487"/>
            <a:ext cx="2775412" cy="3563153"/>
          </a:xfrm>
          <a:prstGeom prst="rect">
            <a:avLst/>
          </a:prstGeom>
          <a:ln>
            <a:solidFill>
              <a:schemeClr val="accent6">
                <a:lumMod val="50000"/>
              </a:schemeClr>
            </a:solidFill>
          </a:ln>
        </p:spPr>
      </p:pic>
      <p:sp>
        <p:nvSpPr>
          <p:cNvPr id="41986" name="Title 1">
            <a:extLst>
              <a:ext uri="{FF2B5EF4-FFF2-40B4-BE49-F238E27FC236}">
                <a16:creationId xmlns:a16="http://schemas.microsoft.com/office/drawing/2014/main" id="{554A2E27-C9D4-2BAC-39D1-FACEF1D3C04B}"/>
              </a:ext>
            </a:extLst>
          </p:cNvPr>
          <p:cNvSpPr>
            <a:spLocks noGrp="1"/>
          </p:cNvSpPr>
          <p:nvPr>
            <p:ph type="title"/>
          </p:nvPr>
        </p:nvSpPr>
        <p:spPr/>
        <p:txBody>
          <a:bodyPr/>
          <a:lstStyle/>
          <a:p>
            <a:pPr eaLnBrk="1" hangingPunct="1"/>
            <a:r>
              <a:rPr lang="en-US" altLang="en-US" dirty="0"/>
              <a:t>Kansas Early Learning Standards</a:t>
            </a:r>
          </a:p>
        </p:txBody>
      </p:sp>
      <p:sp>
        <p:nvSpPr>
          <p:cNvPr id="47107" name="Content Placeholder 2">
            <a:extLst>
              <a:ext uri="{FF2B5EF4-FFF2-40B4-BE49-F238E27FC236}">
                <a16:creationId xmlns:a16="http://schemas.microsoft.com/office/drawing/2014/main" id="{5104EB8E-5489-0839-FDA0-843D65426AA2}"/>
              </a:ext>
            </a:extLst>
          </p:cNvPr>
          <p:cNvSpPr>
            <a:spLocks noGrp="1"/>
          </p:cNvSpPr>
          <p:nvPr>
            <p:ph sz="half" idx="1"/>
          </p:nvPr>
        </p:nvSpPr>
        <p:spPr>
          <a:xfrm>
            <a:off x="6489700" y="1825625"/>
            <a:ext cx="5199398" cy="4351338"/>
          </a:xfrm>
        </p:spPr>
        <p:txBody>
          <a:bodyPr>
            <a:normAutofit/>
          </a:bodyPr>
          <a:lstStyle/>
          <a:p>
            <a:pPr>
              <a:lnSpc>
                <a:spcPct val="100000"/>
              </a:lnSpc>
              <a:defRPr/>
            </a:pPr>
            <a:r>
              <a:rPr lang="en-US" altLang="en-US" dirty="0"/>
              <a:t>Updates adopted in 2014.</a:t>
            </a:r>
          </a:p>
          <a:p>
            <a:pPr>
              <a:lnSpc>
                <a:spcPct val="100000"/>
              </a:lnSpc>
              <a:defRPr/>
            </a:pPr>
            <a:r>
              <a:rPr lang="en-US" altLang="en-US" dirty="0"/>
              <a:t>“Introduction” section includes information on promoting high-quality programming in the least restrictive environment and inclusion of children with disabilities (pages 12-15).</a:t>
            </a:r>
          </a:p>
          <a:p>
            <a:pPr>
              <a:lnSpc>
                <a:spcPct val="100000"/>
              </a:lnSpc>
              <a:defRPr/>
            </a:pPr>
            <a:r>
              <a:rPr lang="en-US" altLang="en-US" dirty="0"/>
              <a:t>Visit </a:t>
            </a:r>
            <a:r>
              <a:rPr lang="en-US" altLang="en-US" dirty="0">
                <a:hlinkClick r:id="rId4"/>
              </a:rPr>
              <a:t>kels.ksde.gov</a:t>
            </a:r>
            <a:r>
              <a:rPr lang="en-US" altLang="en-US" dirty="0"/>
              <a:t> for resources.</a:t>
            </a:r>
          </a:p>
        </p:txBody>
      </p:sp>
      <p:pic>
        <p:nvPicPr>
          <p:cNvPr id="9" name="Picture 8">
            <a:extLst>
              <a:ext uri="{FF2B5EF4-FFF2-40B4-BE49-F238E27FC236}">
                <a16:creationId xmlns:a16="http://schemas.microsoft.com/office/drawing/2014/main" id="{B014E3C1-DB95-0E31-D5D7-DDBE21221AE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66840">
            <a:off x="2596686" y="1828274"/>
            <a:ext cx="2773905" cy="3563153"/>
          </a:xfrm>
          <a:prstGeom prst="rect">
            <a:avLst/>
          </a:prstGeom>
          <a:ln>
            <a:solidFill>
              <a:schemeClr val="accent6">
                <a:lumMod val="50000"/>
              </a:schemeClr>
            </a:solidFill>
          </a:ln>
        </p:spPr>
      </p:pic>
      <p:pic>
        <p:nvPicPr>
          <p:cNvPr id="6" name="Picture 5" descr="Pages from the Kansas Early Learning Standards">
            <a:extLst>
              <a:ext uri="{FF2B5EF4-FFF2-40B4-BE49-F238E27FC236}">
                <a16:creationId xmlns:a16="http://schemas.microsoft.com/office/drawing/2014/main" id="{B8A1200A-CFC8-0B85-31F6-CF7A22AB06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885714">
            <a:off x="539510" y="1776562"/>
            <a:ext cx="2476982" cy="3205980"/>
          </a:xfrm>
          <a:prstGeom prst="rect">
            <a:avLst/>
          </a:prstGeom>
        </p:spPr>
      </p:pic>
    </p:spTree>
    <p:extLst>
      <p:ext uri="{BB962C8B-B14F-4D97-AF65-F5344CB8AC3E}">
        <p14:creationId xmlns:p14="http://schemas.microsoft.com/office/powerpoint/2010/main" val="2297862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4F99-4F10-BD2D-3CA4-E128F279FDA5}"/>
              </a:ext>
            </a:extLst>
          </p:cNvPr>
          <p:cNvSpPr>
            <a:spLocks noGrp="1"/>
          </p:cNvSpPr>
          <p:nvPr>
            <p:ph type="title"/>
          </p:nvPr>
        </p:nvSpPr>
        <p:spPr/>
        <p:txBody>
          <a:bodyPr/>
          <a:lstStyle/>
          <a:p>
            <a:r>
              <a:rPr lang="en-US" dirty="0"/>
              <a:t>Tools you can use!</a:t>
            </a:r>
          </a:p>
        </p:txBody>
      </p:sp>
      <p:sp>
        <p:nvSpPr>
          <p:cNvPr id="3" name="Content Placeholder 2">
            <a:extLst>
              <a:ext uri="{FF2B5EF4-FFF2-40B4-BE49-F238E27FC236}">
                <a16:creationId xmlns:a16="http://schemas.microsoft.com/office/drawing/2014/main" id="{599E7E09-9988-00BD-A193-9DCDE721AB88}"/>
              </a:ext>
            </a:extLst>
          </p:cNvPr>
          <p:cNvSpPr>
            <a:spLocks noGrp="1"/>
          </p:cNvSpPr>
          <p:nvPr>
            <p:ph idx="1"/>
          </p:nvPr>
        </p:nvSpPr>
        <p:spPr/>
        <p:txBody>
          <a:bodyPr/>
          <a:lstStyle/>
          <a:p>
            <a:r>
              <a:rPr lang="en-US" dirty="0">
                <a:hlinkClick r:id="rId3"/>
              </a:rPr>
              <a:t>Kansas Early Learning Standards</a:t>
            </a:r>
            <a:r>
              <a:rPr lang="en-US" dirty="0"/>
              <a:t> and </a:t>
            </a:r>
            <a:r>
              <a:rPr lang="en-US" dirty="0">
                <a:hlinkClick r:id="rId4"/>
              </a:rPr>
              <a:t>Website</a:t>
            </a:r>
            <a:endParaRPr lang="en-US" dirty="0"/>
          </a:p>
          <a:p>
            <a:endParaRPr lang="en-US" dirty="0"/>
          </a:p>
        </p:txBody>
      </p:sp>
      <p:pic>
        <p:nvPicPr>
          <p:cNvPr id="5" name="Picture 4" descr="A Picture of the Kansas Early Learning Website Homepage.">
            <a:extLst>
              <a:ext uri="{FF2B5EF4-FFF2-40B4-BE49-F238E27FC236}">
                <a16:creationId xmlns:a16="http://schemas.microsoft.com/office/drawing/2014/main" id="{6E707ECF-8337-0FF0-2917-D595C9488F0A}"/>
              </a:ext>
            </a:extLst>
          </p:cNvPr>
          <p:cNvPicPr>
            <a:picLocks noChangeAspect="1"/>
          </p:cNvPicPr>
          <p:nvPr/>
        </p:nvPicPr>
        <p:blipFill>
          <a:blip r:embed="rId5"/>
          <a:stretch>
            <a:fillRect/>
          </a:stretch>
        </p:blipFill>
        <p:spPr>
          <a:xfrm>
            <a:off x="1444486" y="2181653"/>
            <a:ext cx="8468139" cy="3648579"/>
          </a:xfrm>
          <a:prstGeom prst="rect">
            <a:avLst/>
          </a:prstGeom>
        </p:spPr>
      </p:pic>
    </p:spTree>
    <p:extLst>
      <p:ext uri="{BB962C8B-B14F-4D97-AF65-F5344CB8AC3E}">
        <p14:creationId xmlns:p14="http://schemas.microsoft.com/office/powerpoint/2010/main" val="4113512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A2F2-1CAA-68FA-79CA-F7A6B16D0EF9}"/>
              </a:ext>
            </a:extLst>
          </p:cNvPr>
          <p:cNvSpPr txBox="1">
            <a:spLocks noGrp="1"/>
          </p:cNvSpPr>
          <p:nvPr>
            <p:ph type="title" idx="4294967295"/>
          </p:nvPr>
        </p:nvSpPr>
        <p:spPr>
          <a:xfrm>
            <a:off x="486812" y="-1013116"/>
            <a:ext cx="9950103" cy="837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10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Contact Information</a:t>
            </a:r>
          </a:p>
        </p:txBody>
      </p:sp>
      <p:sp>
        <p:nvSpPr>
          <p:cNvPr id="3" name="Content Placeholder 2"/>
          <p:cNvSpPr>
            <a:spLocks noGrp="1"/>
          </p:cNvSpPr>
          <p:nvPr>
            <p:ph sz="quarter" idx="13"/>
          </p:nvPr>
        </p:nvSpPr>
        <p:spPr/>
        <p:txBody>
          <a:bodyPr/>
          <a:lstStyle/>
          <a:p>
            <a:pPr lvl="1"/>
            <a:r>
              <a:rPr lang="en-US" dirty="0">
                <a:latin typeface="Open Sans" panose="020B0606030504020204" pitchFamily="34" charset="0"/>
                <a:ea typeface="Open Sans" panose="020B0606030504020204" pitchFamily="34" charset="0"/>
                <a:cs typeface="Open Sans" panose="020B0606030504020204" pitchFamily="34" charset="0"/>
              </a:rPr>
              <a:t>Amanda Petersen</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Director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Early Childhood</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hlinkClick r:id="rId3"/>
              </a:rPr>
              <a:t>amanda.petersen@ksde.gov</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33472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2AFAD-4E05-2C5A-7AF6-9C01343A269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588B21-7232-625A-DD00-DD5D8ADD3A6D}"/>
              </a:ext>
            </a:extLst>
          </p:cNvPr>
          <p:cNvSpPr>
            <a:spLocks noGrp="1"/>
          </p:cNvSpPr>
          <p:nvPr>
            <p:ph type="title"/>
          </p:nvPr>
        </p:nvSpPr>
        <p:spPr/>
        <p:txBody>
          <a:bodyPr/>
          <a:lstStyle/>
          <a:p>
            <a:r>
              <a:rPr lang="en-US" dirty="0"/>
              <a:t>This session will be a success if…</a:t>
            </a:r>
          </a:p>
        </p:txBody>
      </p:sp>
      <p:sp>
        <p:nvSpPr>
          <p:cNvPr id="6" name="Content Placeholder 5">
            <a:extLst>
              <a:ext uri="{FF2B5EF4-FFF2-40B4-BE49-F238E27FC236}">
                <a16:creationId xmlns:a16="http://schemas.microsoft.com/office/drawing/2014/main" id="{A4B429E7-2B97-742C-4523-06B5E1FE13EB}"/>
              </a:ext>
            </a:extLst>
          </p:cNvPr>
          <p:cNvSpPr>
            <a:spLocks noGrp="1"/>
          </p:cNvSpPr>
          <p:nvPr>
            <p:ph idx="1"/>
          </p:nvPr>
        </p:nvSpPr>
        <p:spPr/>
        <p:txBody>
          <a:bodyPr/>
          <a:lstStyle/>
          <a:p>
            <a:r>
              <a:rPr lang="en-US" sz="2600" dirty="0"/>
              <a:t>You are confident in creating a Kindergarten Readiness Snapshot plan for next school year </a:t>
            </a:r>
            <a:r>
              <a:rPr lang="en-US" sz="2600" dirty="0">
                <a:latin typeface="+mj-lt"/>
              </a:rPr>
              <a:t>that will include </a:t>
            </a:r>
            <a:r>
              <a:rPr lang="en-US" sz="2600" dirty="0"/>
              <a:t>sharing ASQ results with families. </a:t>
            </a:r>
          </a:p>
        </p:txBody>
      </p:sp>
    </p:spTree>
    <p:extLst>
      <p:ext uri="{BB962C8B-B14F-4D97-AF65-F5344CB8AC3E}">
        <p14:creationId xmlns:p14="http://schemas.microsoft.com/office/powerpoint/2010/main" val="3982999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DDCBF-5165-6B34-8803-6DFD72A5EF0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7EA185-3669-103F-1DE9-05A8F35AD3B3}"/>
              </a:ext>
            </a:extLst>
          </p:cNvPr>
          <p:cNvSpPr>
            <a:spLocks noGrp="1"/>
          </p:cNvSpPr>
          <p:nvPr>
            <p:ph type="title"/>
          </p:nvPr>
        </p:nvSpPr>
        <p:spPr/>
        <p:txBody>
          <a:bodyPr/>
          <a:lstStyle/>
          <a:p>
            <a:r>
              <a:rPr lang="en-US" dirty="0"/>
              <a:t>Resources</a:t>
            </a:r>
          </a:p>
        </p:txBody>
      </p:sp>
      <p:sp>
        <p:nvSpPr>
          <p:cNvPr id="6" name="Content Placeholder 5">
            <a:extLst>
              <a:ext uri="{FF2B5EF4-FFF2-40B4-BE49-F238E27FC236}">
                <a16:creationId xmlns:a16="http://schemas.microsoft.com/office/drawing/2014/main" id="{7FE232D8-F6B5-714E-D856-552C79E70077}"/>
              </a:ext>
            </a:extLst>
          </p:cNvPr>
          <p:cNvSpPr>
            <a:spLocks noGrp="1"/>
          </p:cNvSpPr>
          <p:nvPr>
            <p:ph idx="1"/>
          </p:nvPr>
        </p:nvSpPr>
        <p:spPr/>
        <p:txBody>
          <a:bodyPr/>
          <a:lstStyle/>
          <a:p>
            <a:r>
              <a:rPr lang="en-US" sz="2600" dirty="0">
                <a:hlinkClick r:id="rId3"/>
              </a:rPr>
              <a:t>agesandstages.com/</a:t>
            </a:r>
            <a:r>
              <a:rPr lang="en-US" sz="2600" dirty="0" err="1">
                <a:hlinkClick r:id="rId3"/>
              </a:rPr>
              <a:t>ks</a:t>
            </a:r>
            <a:r>
              <a:rPr lang="en-US" sz="2600" dirty="0"/>
              <a:t> – Resources to Support Implementation</a:t>
            </a:r>
          </a:p>
          <a:p>
            <a:pPr lvl="1"/>
            <a:r>
              <a:rPr lang="en-US" sz="2200" dirty="0">
                <a:latin typeface="Open Sans" panose="020B0606030504020204" pitchFamily="34" charset="0"/>
                <a:ea typeface="Open Sans" panose="020B0606030504020204" pitchFamily="34" charset="0"/>
                <a:cs typeface="Open Sans" panose="020B0606030504020204" pitchFamily="34" charset="0"/>
              </a:rPr>
              <a:t>Kindergarten Readiness Snapshot Fact Sheet</a:t>
            </a:r>
          </a:p>
          <a:p>
            <a:pPr lvl="1"/>
            <a:r>
              <a:rPr lang="en-US" sz="2200" dirty="0">
                <a:latin typeface="Open Sans" panose="020B0606030504020204" pitchFamily="34" charset="0"/>
                <a:ea typeface="Open Sans" panose="020B0606030504020204" pitchFamily="34" charset="0"/>
                <a:cs typeface="Open Sans" panose="020B0606030504020204" pitchFamily="34" charset="0"/>
              </a:rPr>
              <a:t>“Initiative Resources” – Review and Next Steps Planning Tool</a:t>
            </a:r>
          </a:p>
          <a:p>
            <a:r>
              <a:rPr lang="en-US" sz="2600" dirty="0">
                <a:hlinkClick r:id="rId4"/>
              </a:rPr>
              <a:t>KSDE Web Applications</a:t>
            </a:r>
            <a:r>
              <a:rPr lang="en-US" sz="2600" dirty="0"/>
              <a:t> – Kindergarten Readiness Snapshot</a:t>
            </a:r>
          </a:p>
          <a:p>
            <a:r>
              <a:rPr lang="en-US" sz="2600" dirty="0">
                <a:hlinkClick r:id="rId5"/>
              </a:rPr>
              <a:t>asqonline.com</a:t>
            </a:r>
            <a:r>
              <a:rPr lang="en-US" sz="2600" dirty="0"/>
              <a:t> – ASQ Online System </a:t>
            </a:r>
          </a:p>
        </p:txBody>
      </p:sp>
    </p:spTree>
    <p:extLst>
      <p:ext uri="{BB962C8B-B14F-4D97-AF65-F5344CB8AC3E}">
        <p14:creationId xmlns:p14="http://schemas.microsoft.com/office/powerpoint/2010/main" val="113622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C5FD5-31CE-B47C-6182-4943050463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134AE9E-D36B-1030-DA8F-E438F3F97375}"/>
              </a:ext>
            </a:extLst>
          </p:cNvPr>
          <p:cNvSpPr>
            <a:spLocks noGrp="1"/>
          </p:cNvSpPr>
          <p:nvPr>
            <p:ph type="title"/>
          </p:nvPr>
        </p:nvSpPr>
        <p:spPr/>
        <p:txBody>
          <a:bodyPr>
            <a:normAutofit fontScale="90000"/>
          </a:bodyPr>
          <a:lstStyle/>
          <a:p>
            <a:r>
              <a:rPr lang="en-US" dirty="0"/>
              <a:t>The Research Case for Investing in the Transition to Kindergarten</a:t>
            </a:r>
            <a:endParaRPr lang="en-US" baseline="30000" dirty="0"/>
          </a:p>
        </p:txBody>
      </p:sp>
      <p:sp>
        <p:nvSpPr>
          <p:cNvPr id="6" name="Content Placeholder 5">
            <a:extLst>
              <a:ext uri="{FF2B5EF4-FFF2-40B4-BE49-F238E27FC236}">
                <a16:creationId xmlns:a16="http://schemas.microsoft.com/office/drawing/2014/main" id="{E753315D-0F23-5B4A-AFDE-B27F1C35E946}"/>
              </a:ext>
            </a:extLst>
          </p:cNvPr>
          <p:cNvSpPr>
            <a:spLocks noGrp="1"/>
          </p:cNvSpPr>
          <p:nvPr>
            <p:ph idx="1"/>
          </p:nvPr>
        </p:nvSpPr>
        <p:spPr/>
        <p:txBody>
          <a:bodyPr/>
          <a:lstStyle/>
          <a:p>
            <a:r>
              <a:rPr lang="en-US" dirty="0"/>
              <a:t>Kindergarten teachers report that almost 50% of children have difficulty adjusting to kindergarten.</a:t>
            </a:r>
            <a:r>
              <a:rPr lang="en-US" baseline="30000" dirty="0">
                <a:hlinkClick r:id="rId3"/>
              </a:rPr>
              <a:t>1</a:t>
            </a:r>
            <a:endParaRPr lang="en-US" baseline="30000" dirty="0"/>
          </a:p>
          <a:p>
            <a:r>
              <a:rPr lang="en-US" dirty="0"/>
              <a:t>Many communities do not have transition to kindergarten plans, and those that do often focus on low-intensity, more superficial activities.</a:t>
            </a:r>
            <a:r>
              <a:rPr lang="en-US" baseline="30000" dirty="0">
                <a:hlinkClick r:id="rId4"/>
              </a:rPr>
              <a:t>2</a:t>
            </a:r>
            <a:endParaRPr lang="en-US" baseline="30000" dirty="0"/>
          </a:p>
          <a:p>
            <a:r>
              <a:rPr lang="en-US" dirty="0"/>
              <a:t>The more transition activities prekindergarten teachers implement, the better prepared children are at the beginning of kindergarten.</a:t>
            </a:r>
            <a:r>
              <a:rPr lang="en-US" baseline="30000" dirty="0">
                <a:hlinkClick r:id="rId5"/>
              </a:rPr>
              <a:t>3</a:t>
            </a:r>
            <a:r>
              <a:rPr lang="en-US" dirty="0"/>
              <a:t> </a:t>
            </a:r>
          </a:p>
          <a:p>
            <a:r>
              <a:rPr lang="en-US" dirty="0"/>
              <a:t>The more transition activities kindergarten teachers implement, the              higher student achievement by the end of kindergarten.</a:t>
            </a:r>
            <a:r>
              <a:rPr lang="en-US" baseline="30000" dirty="0">
                <a:hlinkClick r:id="rId6"/>
              </a:rPr>
              <a:t>4</a:t>
            </a:r>
            <a:r>
              <a:rPr lang="en-US" dirty="0"/>
              <a:t> </a:t>
            </a:r>
          </a:p>
          <a:p>
            <a:r>
              <a:rPr lang="en-US" dirty="0"/>
              <a:t>Transition benefits are strongest for children in low- and middle-income families.</a:t>
            </a:r>
            <a:r>
              <a:rPr lang="en-US" baseline="30000" dirty="0">
                <a:hlinkClick r:id="rId7"/>
              </a:rPr>
              <a:t>5</a:t>
            </a:r>
            <a:r>
              <a:rPr lang="en-US" baseline="30000" dirty="0"/>
              <a:t>, </a:t>
            </a:r>
            <a:r>
              <a:rPr lang="en-US" baseline="30000" dirty="0">
                <a:hlinkClick r:id="rId8"/>
              </a:rPr>
              <a:t>6</a:t>
            </a:r>
            <a:r>
              <a:rPr lang="en-US" baseline="30000" dirty="0"/>
              <a:t>, </a:t>
            </a:r>
            <a:r>
              <a:rPr lang="en-US" baseline="30000" dirty="0">
                <a:hlinkClick r:id="rId9"/>
              </a:rPr>
              <a:t>7</a:t>
            </a:r>
            <a:r>
              <a:rPr lang="en-US" baseline="30000" dirty="0"/>
              <a:t>, </a:t>
            </a:r>
            <a:r>
              <a:rPr lang="en-US" baseline="30000" dirty="0">
                <a:hlinkClick r:id="rId6"/>
              </a:rPr>
              <a:t>8</a:t>
            </a:r>
            <a:endParaRPr lang="en-US" baseline="30000" dirty="0"/>
          </a:p>
          <a:p>
            <a:pPr marL="0" indent="0">
              <a:buNone/>
            </a:pPr>
            <a:r>
              <a:rPr lang="en-US" i="1" dirty="0"/>
              <a:t>From the </a:t>
            </a:r>
            <a:r>
              <a:rPr lang="en-US" i="1" dirty="0">
                <a:hlinkClick r:id="rId10"/>
              </a:rPr>
              <a:t>Alabama Transition to Kindergarten Toolkit</a:t>
            </a:r>
            <a:r>
              <a:rPr lang="en-US" i="1" dirty="0"/>
              <a:t>, page 10. </a:t>
            </a:r>
          </a:p>
        </p:txBody>
      </p:sp>
    </p:spTree>
    <p:extLst>
      <p:ext uri="{BB962C8B-B14F-4D97-AF65-F5344CB8AC3E}">
        <p14:creationId xmlns:p14="http://schemas.microsoft.com/office/powerpoint/2010/main" val="879705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7641F-446B-B430-D566-24AF19BCF3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C7614CF-9BF0-9189-F8FB-BEA2C5751631}"/>
              </a:ext>
            </a:extLst>
          </p:cNvPr>
          <p:cNvSpPr>
            <a:spLocks noGrp="1"/>
          </p:cNvSpPr>
          <p:nvPr>
            <p:ph type="title"/>
          </p:nvPr>
        </p:nvSpPr>
        <p:spPr/>
        <p:txBody>
          <a:bodyPr>
            <a:normAutofit fontScale="90000"/>
          </a:bodyPr>
          <a:lstStyle/>
          <a:p>
            <a:r>
              <a:rPr lang="en-US" dirty="0"/>
              <a:t>Transition activities lead to improved student outcomes.</a:t>
            </a:r>
            <a:endParaRPr lang="en-US" baseline="30000" dirty="0"/>
          </a:p>
        </p:txBody>
      </p:sp>
      <p:sp>
        <p:nvSpPr>
          <p:cNvPr id="6" name="Content Placeholder 5">
            <a:extLst>
              <a:ext uri="{FF2B5EF4-FFF2-40B4-BE49-F238E27FC236}">
                <a16:creationId xmlns:a16="http://schemas.microsoft.com/office/drawing/2014/main" id="{8EF4E266-5A39-4F64-631A-4FDBA88FB438}"/>
              </a:ext>
            </a:extLst>
          </p:cNvPr>
          <p:cNvSpPr>
            <a:spLocks noGrp="1"/>
          </p:cNvSpPr>
          <p:nvPr>
            <p:ph idx="1"/>
          </p:nvPr>
        </p:nvSpPr>
        <p:spPr/>
        <p:txBody>
          <a:bodyPr/>
          <a:lstStyle/>
          <a:p>
            <a:pPr marL="0" indent="0">
              <a:buNone/>
            </a:pPr>
            <a:r>
              <a:rPr lang="en-US" sz="2800" dirty="0"/>
              <a:t>“Using a large, nationally representative sample…we found that </a:t>
            </a:r>
            <a:r>
              <a:rPr lang="en-US" sz="2800" dirty="0">
                <a:latin typeface="+mj-lt"/>
              </a:rPr>
              <a:t>kindergarten transition policies do indeed have a modest positive effect on students’ academic achievement and on parent-initiated school involvement during the kindergarten year</a:t>
            </a:r>
            <a:r>
              <a:rPr lang="en-US" sz="2800" dirty="0"/>
              <a:t>…This finding provides the strongest empirical support to date for school policies designed to facilitate the transition to kindergarten.”</a:t>
            </a:r>
          </a:p>
          <a:p>
            <a:endParaRPr lang="en-US" dirty="0"/>
          </a:p>
          <a:p>
            <a:pPr marL="0" indent="0">
              <a:buNone/>
            </a:pPr>
            <a:r>
              <a:rPr lang="en-US" sz="1600" i="1" dirty="0"/>
              <a:t>Schulting, Malone, and Dodge, “</a:t>
            </a:r>
            <a:r>
              <a:rPr lang="en-US" sz="1600" i="1" dirty="0">
                <a:hlinkClick r:id="rId3"/>
              </a:rPr>
              <a:t>The Effect of School-Based Kindergarten Transition Policies and Practices on Child Academic Outcomes</a:t>
            </a:r>
            <a:r>
              <a:rPr lang="en-US" sz="1600" i="1" dirty="0"/>
              <a:t>,” Developmental Psychology 41, no. 6 (2005)</a:t>
            </a:r>
          </a:p>
        </p:txBody>
      </p:sp>
    </p:spTree>
    <p:extLst>
      <p:ext uri="{BB962C8B-B14F-4D97-AF65-F5344CB8AC3E}">
        <p14:creationId xmlns:p14="http://schemas.microsoft.com/office/powerpoint/2010/main" val="236317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A5251-D716-1DDD-2102-BAF61C5F3CE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37E571-0FB4-8592-71DA-6A5F19192DC0}"/>
              </a:ext>
            </a:extLst>
          </p:cNvPr>
          <p:cNvSpPr>
            <a:spLocks noGrp="1"/>
          </p:cNvSpPr>
          <p:nvPr>
            <p:ph type="title"/>
          </p:nvPr>
        </p:nvSpPr>
        <p:spPr/>
        <p:txBody>
          <a:bodyPr>
            <a:normAutofit fontScale="90000"/>
          </a:bodyPr>
          <a:lstStyle/>
          <a:p>
            <a:r>
              <a:rPr lang="en-US" dirty="0"/>
              <a:t>These benefits are strongest for students with low or moderate incomes.</a:t>
            </a:r>
            <a:endParaRPr lang="en-US" baseline="30000" dirty="0"/>
          </a:p>
        </p:txBody>
      </p:sp>
      <p:sp>
        <p:nvSpPr>
          <p:cNvPr id="6" name="Content Placeholder 5">
            <a:extLst>
              <a:ext uri="{FF2B5EF4-FFF2-40B4-BE49-F238E27FC236}">
                <a16:creationId xmlns:a16="http://schemas.microsoft.com/office/drawing/2014/main" id="{8DC48731-33A9-29DF-6460-AFAD5905CD66}"/>
              </a:ext>
            </a:extLst>
          </p:cNvPr>
          <p:cNvSpPr>
            <a:spLocks noGrp="1"/>
          </p:cNvSpPr>
          <p:nvPr>
            <p:ph idx="1"/>
          </p:nvPr>
        </p:nvSpPr>
        <p:spPr/>
        <p:txBody>
          <a:bodyPr/>
          <a:lstStyle/>
          <a:p>
            <a:pPr marL="0" indent="0">
              <a:buNone/>
            </a:pPr>
            <a:r>
              <a:rPr lang="en-US" sz="2600" dirty="0"/>
              <a:t>“The effect of transition practices on academic achievement was stronger for children from average- or low-income families than for children from more affluent backgrounds…</a:t>
            </a:r>
            <a:r>
              <a:rPr lang="en-US" sz="2600" dirty="0">
                <a:latin typeface="+mj-lt"/>
              </a:rPr>
              <a:t>the predicted achievement scores of average- and low-income children receiving transition practices were substantially higher than they would have been had they attended schools that did not offer such practices. </a:t>
            </a:r>
            <a:r>
              <a:rPr lang="en-US" sz="2600" dirty="0"/>
              <a:t>This finding is especially noteworthy in light of the finding that low-income children receive the fewest transition practices.”</a:t>
            </a:r>
            <a:endParaRPr lang="en-US" sz="2600" i="1" dirty="0"/>
          </a:p>
          <a:p>
            <a:pPr marL="0" indent="0">
              <a:buNone/>
            </a:pPr>
            <a:r>
              <a:rPr lang="en-US" sz="1600" i="1" dirty="0"/>
              <a:t>Schulting, Malone, and Dodge, “</a:t>
            </a:r>
            <a:r>
              <a:rPr lang="en-US" sz="1600" i="1" dirty="0">
                <a:hlinkClick r:id="rId3"/>
              </a:rPr>
              <a:t>The Effect of School-Based Kindergarten Transition Policies and Practices on Child Academic Outcomes</a:t>
            </a:r>
            <a:r>
              <a:rPr lang="en-US" sz="1600" i="1" dirty="0"/>
              <a:t>,” Developmental Psychology 41, no. 6 (2005)</a:t>
            </a:r>
          </a:p>
        </p:txBody>
      </p:sp>
    </p:spTree>
    <p:extLst>
      <p:ext uri="{BB962C8B-B14F-4D97-AF65-F5344CB8AC3E}">
        <p14:creationId xmlns:p14="http://schemas.microsoft.com/office/powerpoint/2010/main" val="75373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F7020-6C46-1824-6354-F93674CFB9E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AD9688B-42D0-6903-9A71-88B65E859A69}"/>
              </a:ext>
            </a:extLst>
          </p:cNvPr>
          <p:cNvSpPr>
            <a:spLocks noGrp="1"/>
          </p:cNvSpPr>
          <p:nvPr>
            <p:ph type="title"/>
          </p:nvPr>
        </p:nvSpPr>
        <p:spPr/>
        <p:txBody>
          <a:bodyPr>
            <a:normAutofit fontScale="90000"/>
          </a:bodyPr>
          <a:lstStyle/>
          <a:p>
            <a:r>
              <a:rPr lang="en-US" dirty="0"/>
              <a:t>Transition activities increase parent-initiated school involvement.</a:t>
            </a:r>
            <a:endParaRPr lang="en-US" baseline="30000" dirty="0"/>
          </a:p>
        </p:txBody>
      </p:sp>
      <p:sp>
        <p:nvSpPr>
          <p:cNvPr id="6" name="Content Placeholder 5">
            <a:extLst>
              <a:ext uri="{FF2B5EF4-FFF2-40B4-BE49-F238E27FC236}">
                <a16:creationId xmlns:a16="http://schemas.microsoft.com/office/drawing/2014/main" id="{3FBED52B-2C50-FAAB-7D46-9AF356391FE2}"/>
              </a:ext>
            </a:extLst>
          </p:cNvPr>
          <p:cNvSpPr>
            <a:spLocks noGrp="1"/>
          </p:cNvSpPr>
          <p:nvPr>
            <p:ph idx="1"/>
          </p:nvPr>
        </p:nvSpPr>
        <p:spPr/>
        <p:txBody>
          <a:bodyPr/>
          <a:lstStyle/>
          <a:p>
            <a:pPr marL="0" indent="0">
              <a:buNone/>
            </a:pPr>
            <a:r>
              <a:rPr lang="en-US" sz="2400" dirty="0"/>
              <a:t>“Kindergarten transition practices were found to have a positive effect on parent-initiated school involvement… The link between parent involvement and improved school outcomes is well established… schools’ effort to increase parent-initiated school involvement will have a positive impact on student academic outcomes. </a:t>
            </a:r>
            <a:r>
              <a:rPr lang="en-US" sz="2400" dirty="0">
                <a:latin typeface="+mj-lt"/>
              </a:rPr>
              <a:t>It is possible that transition practices help parents feel more comfortable at school, better informed of school activities, and aware of the importance of their involvement, which leads to increased parent-initiated school involvement and in turn to improved student achievement.”</a:t>
            </a:r>
            <a:r>
              <a:rPr lang="en-US" sz="2400" dirty="0"/>
              <a:t> </a:t>
            </a:r>
          </a:p>
          <a:p>
            <a:pPr marL="0" indent="0">
              <a:buNone/>
            </a:pPr>
            <a:r>
              <a:rPr lang="en-US" sz="1600" i="1" dirty="0"/>
              <a:t>Schulting, Malone, and Dodge, “</a:t>
            </a:r>
            <a:r>
              <a:rPr lang="en-US" sz="1600" i="1" dirty="0">
                <a:hlinkClick r:id="rId3"/>
              </a:rPr>
              <a:t>The Effect of School-Based Kindergarten Transition Policies and Practices on Child Academic Outcomes</a:t>
            </a:r>
            <a:r>
              <a:rPr lang="en-US" sz="1600" i="1" dirty="0"/>
              <a:t>,” Developmental Psychology 41, no. 6 (2005)</a:t>
            </a:r>
          </a:p>
        </p:txBody>
      </p:sp>
    </p:spTree>
    <p:extLst>
      <p:ext uri="{BB962C8B-B14F-4D97-AF65-F5344CB8AC3E}">
        <p14:creationId xmlns:p14="http://schemas.microsoft.com/office/powerpoint/2010/main" val="4184535220"/>
      </p:ext>
    </p:extLst>
  </p:cSld>
  <p:clrMapOvr>
    <a:masterClrMapping/>
  </p:clrMapOvr>
</p:sld>
</file>

<file path=ppt/theme/theme1.xml><?xml version="1.0" encoding="utf-8"?>
<a:theme xmlns:a="http://schemas.openxmlformats.org/drawingml/2006/main" name="KC blue">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Sections-pp" id="{A8D8317A-49D0-4A61-B24B-29591C68C91B}" vid="{9A105225-0610-4309-A5AE-AD21AA4CCFF0}"/>
    </a:ext>
  </a:extLst>
</a:theme>
</file>

<file path=ppt/theme/theme2.xml><?xml version="1.0" encoding="utf-8"?>
<a:theme xmlns:a="http://schemas.openxmlformats.org/drawingml/2006/main" name="Ink">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Sections.potx" id="{9E84DD14-9CC5-402A-BB5F-8CAE98A8AF7A}" vid="{B317AF8D-56DA-4515-9F69-6CCE88B96AB5}"/>
    </a:ext>
  </a:extLst>
</a:theme>
</file>

<file path=ppt/theme/theme3.xml><?xml version="1.0" encoding="utf-8"?>
<a:theme xmlns:a="http://schemas.openxmlformats.org/drawingml/2006/main" name="Schoolhouse">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Sections.potx" id="{9E84DD14-9CC5-402A-BB5F-8CAE98A8AF7A}" vid="{C995DF8F-37F1-4CC9-8B68-A7A619DF3B14}"/>
    </a:ext>
  </a:extLst>
</a:theme>
</file>

<file path=ppt/theme/theme4.xml><?xml version="1.0" encoding="utf-8"?>
<a:theme xmlns:a="http://schemas.openxmlformats.org/drawingml/2006/main" name="Spaceshuttle gray">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Sections.potx" id="{9E84DD14-9CC5-402A-BB5F-8CAE98A8AF7A}" vid="{22F9C2A3-F76A-4342-B426-4850F590E2E0}"/>
    </a:ext>
  </a:extLst>
</a:theme>
</file>

<file path=ppt/theme/theme5.xml><?xml version="1.0" encoding="utf-8"?>
<a:theme xmlns:a="http://schemas.openxmlformats.org/drawingml/2006/main" name="Super Green">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Sections.potx" id="{9E84DD14-9CC5-402A-BB5F-8CAE98A8AF7A}" vid="{241D8844-6AAA-45E9-A25F-876C598E004A}"/>
    </a:ext>
  </a:extLst>
</a:theme>
</file>

<file path=ppt/theme/theme6.xml><?xml version="1.0" encoding="utf-8"?>
<a:theme xmlns:a="http://schemas.openxmlformats.org/drawingml/2006/main" name="Orignal Blue">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Colorful-Sections-pp</Template>
  <TotalTime>3911</TotalTime>
  <Words>3135</Words>
  <Application>Microsoft Office PowerPoint</Application>
  <PresentationFormat>Widescreen</PresentationFormat>
  <Paragraphs>212</Paragraphs>
  <Slides>38</Slides>
  <Notes>36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38</vt:i4>
      </vt:variant>
    </vt:vector>
  </HeadingPairs>
  <TitlesOfParts>
    <vt:vector size="50" baseType="lpstr">
      <vt:lpstr>Aptos</vt:lpstr>
      <vt:lpstr>Arial</vt:lpstr>
      <vt:lpstr>Open Sans</vt:lpstr>
      <vt:lpstr>Open Sans Light</vt:lpstr>
      <vt:lpstr>Open Sans Semibold</vt:lpstr>
      <vt:lpstr>Symbol</vt:lpstr>
      <vt:lpstr>KC blue</vt:lpstr>
      <vt:lpstr>Ink</vt:lpstr>
      <vt:lpstr>Schoolhouse</vt:lpstr>
      <vt:lpstr>Spaceshuttle gray</vt:lpstr>
      <vt:lpstr>Super Green</vt:lpstr>
      <vt:lpstr>Orignal Blue</vt:lpstr>
      <vt:lpstr>Planning for a successful Kindergarten Readiness Snapshot that  engages families</vt:lpstr>
      <vt:lpstr>The vision: Kansas leads the world in the success of each student. </vt:lpstr>
      <vt:lpstr>A child’s earliest years are an incredible opportunity to support later success.</vt:lpstr>
      <vt:lpstr>This session will be a success if…</vt:lpstr>
      <vt:lpstr>Resources</vt:lpstr>
      <vt:lpstr>The Research Case for Investing in the Transition to Kindergarten</vt:lpstr>
      <vt:lpstr>Transition activities lead to improved student outcomes.</vt:lpstr>
      <vt:lpstr>These benefits are strongest for students with low or moderate incomes.</vt:lpstr>
      <vt:lpstr>Transition activities increase parent-initiated school involvement.</vt:lpstr>
      <vt:lpstr>Pair and share:  What strategy do you think is most impactful when it comes to preparing students, families, staff, and partners for kindergarten in your schools?  </vt:lpstr>
      <vt:lpstr>Let’s learn how to:</vt:lpstr>
      <vt:lpstr>Access and Reflect on 2025-2026 Kindergarten Readiness  Snapshot Data</vt:lpstr>
      <vt:lpstr>Accessing 2025-2026 Kindergarten Readiness Snapshot Data</vt:lpstr>
      <vt:lpstr>Matching Unmatched ASQ Students</vt:lpstr>
      <vt:lpstr>“Review and Next Steps” Planning Tool – Reviewing Participation</vt:lpstr>
      <vt:lpstr>Digging deeper: As  you look at your district’s participation data, what are you interested in exploring further? </vt:lpstr>
      <vt:lpstr>ASQ-3 and ASQ:SE-2 Results,  Kindergarten Readiness Snapshot 2025-26 Preliminary statewide data as of Nov. 20, 2025</vt:lpstr>
      <vt:lpstr>Planning to lead a reflection activity</vt:lpstr>
      <vt:lpstr>ASQ-3 and ASQ:SE-2 Results,  Kindergarten Readiness Snapshot 2024-25</vt:lpstr>
      <vt:lpstr>ASQ-3 and ASQ:SE-2 Results,  Kindergarten Readiness Snapshot 2023-24</vt:lpstr>
      <vt:lpstr>Support Staff in Partnering with Families</vt:lpstr>
      <vt:lpstr>Parents as Teachers would be a terrific resource in building staff capacity to engage with families.</vt:lpstr>
      <vt:lpstr>Why partner with families to complete the ASQ?</vt:lpstr>
      <vt:lpstr>Resources to support family engagement using the ASQ</vt:lpstr>
      <vt:lpstr>Let’s discuss: What strategies have you found to be effective in supporting staff in partnering with families?</vt:lpstr>
      <vt:lpstr>Plan for a Successful Kindergarten Readiness Snapshot</vt:lpstr>
      <vt:lpstr>Making a plan for success</vt:lpstr>
      <vt:lpstr>When is the 2026 Snapshot? </vt:lpstr>
      <vt:lpstr>ASQ in additional languages</vt:lpstr>
      <vt:lpstr>ASQ for students with IEPs</vt:lpstr>
      <vt:lpstr>Reflect: Who do you need to work with to finalize your plan for next year’s Snapshot?  How will you ensure that your plan will include sharing ASQ results with families?</vt:lpstr>
      <vt:lpstr>With a partner, pick one to answer:</vt:lpstr>
      <vt:lpstr>Professional Development &amp; Collaboration for  Early Childhood Educators</vt:lpstr>
      <vt:lpstr>Upcoming Opportunities</vt:lpstr>
      <vt:lpstr>Tools you can use!</vt:lpstr>
      <vt:lpstr>Kansas Early Learning Standards</vt:lpstr>
      <vt:lpstr>Tools you can use!</vt:lpstr>
      <vt:lpstr>Contact Information</vt:lpstr>
    </vt:vector>
  </TitlesOfParts>
  <Company>Kansas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Cheryl Franklin</dc:creator>
  <cp:lastModifiedBy>Amanda Petersen</cp:lastModifiedBy>
  <cp:revision>66</cp:revision>
  <cp:lastPrinted>2025-07-23T15:41:07Z</cp:lastPrinted>
  <dcterms:created xsi:type="dcterms:W3CDTF">2024-12-31T15:08:42Z</dcterms:created>
  <dcterms:modified xsi:type="dcterms:W3CDTF">2025-11-20T14:47:21Z</dcterms:modified>
</cp:coreProperties>
</file>